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 id="2147483797" r:id="rId2"/>
    <p:sldMasterId id="2147483809" r:id="rId3"/>
    <p:sldMasterId id="2147483821" r:id="rId4"/>
    <p:sldMasterId id="2147483833" r:id="rId5"/>
    <p:sldMasterId id="2147483845" r:id="rId6"/>
    <p:sldMasterId id="2147483857" r:id="rId7"/>
    <p:sldMasterId id="2147483869" r:id="rId8"/>
    <p:sldMasterId id="2147483881" r:id="rId9"/>
    <p:sldMasterId id="2147483893" r:id="rId10"/>
    <p:sldMasterId id="2147483905" r:id="rId11"/>
    <p:sldMasterId id="2147483917" r:id="rId12"/>
    <p:sldMasterId id="2147483941" r:id="rId13"/>
    <p:sldMasterId id="2147483953" r:id="rId14"/>
    <p:sldMasterId id="2147483965" r:id="rId15"/>
    <p:sldMasterId id="2147483977" r:id="rId16"/>
    <p:sldMasterId id="2147483989" r:id="rId17"/>
  </p:sldMasterIdLst>
  <p:notesMasterIdLst>
    <p:notesMasterId r:id="rId54"/>
  </p:notesMasterIdLst>
  <p:handoutMasterIdLst>
    <p:handoutMasterId r:id="rId55"/>
  </p:handoutMasterIdLst>
  <p:sldIdLst>
    <p:sldId id="256" r:id="rId18"/>
    <p:sldId id="257" r:id="rId19"/>
    <p:sldId id="258" r:id="rId20"/>
    <p:sldId id="294" r:id="rId21"/>
    <p:sldId id="295" r:id="rId22"/>
    <p:sldId id="362" r:id="rId23"/>
    <p:sldId id="347" r:id="rId24"/>
    <p:sldId id="296" r:id="rId25"/>
    <p:sldId id="350" r:id="rId26"/>
    <p:sldId id="351" r:id="rId27"/>
    <p:sldId id="363" r:id="rId28"/>
    <p:sldId id="352" r:id="rId29"/>
    <p:sldId id="292" r:id="rId30"/>
    <p:sldId id="293" r:id="rId31"/>
    <p:sldId id="353" r:id="rId32"/>
    <p:sldId id="297" r:id="rId33"/>
    <p:sldId id="356" r:id="rId34"/>
    <p:sldId id="364" r:id="rId35"/>
    <p:sldId id="372" r:id="rId36"/>
    <p:sldId id="298" r:id="rId37"/>
    <p:sldId id="299" r:id="rId38"/>
    <p:sldId id="366" r:id="rId39"/>
    <p:sldId id="358" r:id="rId40"/>
    <p:sldId id="367" r:id="rId41"/>
    <p:sldId id="300" r:id="rId42"/>
    <p:sldId id="368" r:id="rId43"/>
    <p:sldId id="301" r:id="rId44"/>
    <p:sldId id="369" r:id="rId45"/>
    <p:sldId id="370" r:id="rId46"/>
    <p:sldId id="302" r:id="rId47"/>
    <p:sldId id="305" r:id="rId48"/>
    <p:sldId id="307" r:id="rId49"/>
    <p:sldId id="308" r:id="rId50"/>
    <p:sldId id="306" r:id="rId51"/>
    <p:sldId id="309" r:id="rId52"/>
    <p:sldId id="310" r:id="rId5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1" autoAdjust="0"/>
    <p:restoredTop sz="98157" autoAdjust="0"/>
  </p:normalViewPr>
  <p:slideViewPr>
    <p:cSldViewPr>
      <p:cViewPr>
        <p:scale>
          <a:sx n="80" d="100"/>
          <a:sy n="80" d="100"/>
        </p:scale>
        <p:origin x="60" y="-54"/>
      </p:cViewPr>
      <p:guideLst>
        <p:guide orient="horz" pos="2160"/>
        <p:guide pos="2880"/>
      </p:guideLst>
    </p:cSldViewPr>
  </p:slideViewPr>
  <p:outlineViewPr>
    <p:cViewPr>
      <p:scale>
        <a:sx n="33" d="100"/>
        <a:sy n="33" d="100"/>
      </p:scale>
      <p:origin x="0" y="14100"/>
    </p:cViewPr>
  </p:outlineViewPr>
  <p:notesTextViewPr>
    <p:cViewPr>
      <p:scale>
        <a:sx n="100" d="100"/>
        <a:sy n="100" d="100"/>
      </p:scale>
      <p:origin x="0" y="0"/>
    </p:cViewPr>
  </p:notesTextViewPr>
  <p:sorterViewPr>
    <p:cViewPr>
      <p:scale>
        <a:sx n="66" d="100"/>
        <a:sy n="66" d="100"/>
      </p:scale>
      <p:origin x="0" y="28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handoutMaster" Target="handoutMasters/handout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tableStyles" Target="tableStyle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viewProps" Target="viewProps.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8A7BF0BB-9970-45A3-A21F-85B7161F59EB}" type="datetimeFigureOut">
              <a:rPr lang="en-US"/>
              <a:pPr>
                <a:defRPr/>
              </a:pPr>
              <a:t>3/30/2014</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87AA9760-6461-4A69-9B0D-495B0394758A}" type="slidenum">
              <a:rPr lang="en-US"/>
              <a:pPr>
                <a:defRPr/>
              </a:pPr>
              <a:t>‹#›</a:t>
            </a:fld>
            <a:endParaRPr lang="en-US"/>
          </a:p>
        </p:txBody>
      </p:sp>
    </p:spTree>
    <p:extLst>
      <p:ext uri="{BB962C8B-B14F-4D97-AF65-F5344CB8AC3E}">
        <p14:creationId xmlns:p14="http://schemas.microsoft.com/office/powerpoint/2010/main" val="344499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670E0C5-B6AB-458F-8886-F3EDF2FDE711}" type="datetimeFigureOut">
              <a:rPr lang="en-US"/>
              <a:pPr>
                <a:defRPr/>
              </a:pPr>
              <a:t>3/30/2014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EEAF653-360E-4AA6-9B05-DCAFED519B81}" type="slidenum">
              <a:rPr lang="en-US"/>
              <a:pPr>
                <a:defRPr/>
              </a:pPr>
              <a:t>‹#›</a:t>
            </a:fld>
            <a:endParaRPr lang="en-US"/>
          </a:p>
        </p:txBody>
      </p:sp>
    </p:spTree>
    <p:extLst>
      <p:ext uri="{BB962C8B-B14F-4D97-AF65-F5344CB8AC3E}">
        <p14:creationId xmlns:p14="http://schemas.microsoft.com/office/powerpoint/2010/main" val="32414580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57AEED7-F7BB-40E0-922E-CE53025601D0}" type="slidenum">
              <a:rPr lang="en-US" altLang="en-US" sz="1200">
                <a:solidFill>
                  <a:prstClr val="black"/>
                </a:solidFill>
              </a:rPr>
              <a:pPr eaLnBrk="1" hangingPunct="1"/>
              <a:t>4</a:t>
            </a:fld>
            <a:endParaRPr lang="en-US" altLang="en-US" sz="120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115382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8654577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59793080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35699410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076881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7279482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5989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138909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51700119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3532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305573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48780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63012354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020858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95375750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91717636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558749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7344042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2431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7115971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613857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61840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212290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1992051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8189079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88821287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2438992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3742003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92124130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52588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9304028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9740417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728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514747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90066687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92830685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327F0BE0-53B1-4346-8884-12AC3795A73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B27D0C9-AD12-4F62-86D5-DE92D203AA0D}"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7178176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DBF13B-E814-441F-BACC-463ED78158F9}"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C84B7E5A-231C-4B94-B75E-779B0B12C8D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410755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13884F3E-814C-4A96-B8A0-7DBD91ECCE98}"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21EB6CF0-C056-4FCA-A853-DC3616553DF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9181315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3131407-E7BF-4F81-AF39-86AAB68E3839}"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790F8C9F-4D08-4339-92F6-ED462CC5A46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7355549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0130897A-8483-430F-9349-74B2CF18B6A7}"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DA87E34F-25E4-4F20-A582-A285D26221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3213108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251D9DA-75E2-4378-A1C1-AAFB86E10756}"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ABDBF19-24EA-45B9-A780-41BE783E889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5816412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660916-4863-455A-AD9C-59BC30268885}"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A98D992C-28A4-4DBF-9247-90A862FC00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22522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683B9-6ECA-47FA-93CF-B124A0FAC208}" type="datetime1">
              <a:rPr lang="en-US" smtClean="0"/>
              <a:pPr/>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7C2BF253-E88A-4106-A661-0F1008FBFB94}"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D028ABD-D68D-4DCF-AEE8-FDAC666C20E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5603907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9DCB94-F616-4863-B364-7154EEE08467}"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41B50B02-570C-4E98-8DD1-27049CEADA0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3513866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DA9447-BF4C-42D7-A0B4-0DCDB58E7EA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A22EE91-A576-414F-9D20-89749973112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08198761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257D45-C905-405B-89CA-578E4A360A8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87E0DC1-92DB-4022-877E-C6CCF9FA8AD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9302406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0763586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92230735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4923545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70182841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73732226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43085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0477310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81943350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7231260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29275849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82732342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0236146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8910813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9460146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0703431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2233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3/30/2014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1359135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88064455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448562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7677179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56698436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3781637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76644227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5914497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5012980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82901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3/30/2014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23656907"/>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6354009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4440079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6415644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4084548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73548911"/>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24815115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9412477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9078907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96597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3/30/2014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4036649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5767439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60132009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975624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63260000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61934260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3012776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804631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3F2040-9975-4642-A906-1DF87F8BE202}" type="datetime1">
              <a:rPr lang="en-US" smtClean="0"/>
              <a:pPr/>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646063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52B4A-BA08-4841-AB08-A0D822ABC34D}" type="datetime1">
              <a:rPr lang="en-US" smtClean="0"/>
              <a:pPr/>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3/30/2014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663E7278-D345-4759-9A95-635C8EF0279F}"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ECBA7468-2714-4FD2-B1BF-415ADA31B1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46224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2512BB-8485-4C0F-AA28-DF81E870733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9BCF0B32-36FD-4739-88AF-4E137663C9BE}"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8388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2FFC58F-987F-402F-BE73-07AA340705EA}"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91B22A9-6A81-4B75-B413-85793EE999B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470228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C4BE3D0-17AA-460F-831D-C0A2A674507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04213794-71B8-4AC3-957B-F1759FBD2AA5}"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9977735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AD9A5C95-00FA-4C41-8AA1-B9DA42FE222C}"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8E2217D6-449A-4C02-AB79-FDF6E9B4A3C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984421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433B7CC-A7EC-4013-8F08-5AA037970B99}"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0C894ADA-3CE1-497C-8F48-6529E15299B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7856397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8B3D06-A377-456E-9549-30A9BFE2152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0F76CBA7-C60B-4962-A639-EF6C92D347DA}"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10643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605D78-35BC-4A5B-8296-AC1BBC5DF7C2}"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5544118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EB0CCC4-1BD7-44E0-8AEC-FE9EE9E9C596}"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DEA4908E-F052-4139-B511-4C7697FE9A9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7760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90A017-C32C-41E5-9FDC-E22A1B55697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87C676-4093-4B3B-9926-C3C4E7B5CB3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9121893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853F10-181B-4B98-B1A3-F60B77B7342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A1B46B1E-3262-4A44-9A45-5FE9EA80A499}"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7509176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83B0096-9F99-4D40-9960-ECAB888A93C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8C9AC29-5B16-4CDD-AB66-8E2965DA6D1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312538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663E7278-D345-4759-9A95-635C8EF0279F}"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ECBA7468-2714-4FD2-B1BF-415ADA31B1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982736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2512BB-8485-4C0F-AA28-DF81E870733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9BCF0B32-36FD-4739-88AF-4E137663C9BE}"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4497013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2FFC58F-987F-402F-BE73-07AA340705EA}"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91B22A9-6A81-4B75-B413-85793EE999B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272316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C4BE3D0-17AA-460F-831D-C0A2A674507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04213794-71B8-4AC3-957B-F1759FBD2AA5}"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7158852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AD9A5C95-00FA-4C41-8AA1-B9DA42FE222C}"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8E2217D6-449A-4C02-AB79-FDF6E9B4A3C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977916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433B7CC-A7EC-4013-8F08-5AA037970B99}"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0C894ADA-3CE1-497C-8F48-6529E15299B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85069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605D78-35BC-4A5B-8296-AC1BBC5DF7C2}"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7504780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8B3D06-A377-456E-9549-30A9BFE2152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0F76CBA7-C60B-4962-A639-EF6C92D347DA}"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3854210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EB0CCC4-1BD7-44E0-8AEC-FE9EE9E9C596}"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DEA4908E-F052-4139-B511-4C7697FE9A9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198460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90A017-C32C-41E5-9FDC-E22A1B55697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87C676-4093-4B3B-9926-C3C4E7B5CB3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9281909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853F10-181B-4B98-B1A3-F60B77B73422}"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A1B46B1E-3262-4A44-9A45-5FE9EA80A499}"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0354488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83B0096-9F99-4D40-9960-ECAB888A93C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8C9AC29-5B16-4CDD-AB66-8E2965DA6D1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9290095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340766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0582948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873183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6037370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48098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605D78-35BC-4A5B-8296-AC1BBC5DF7C2}" type="datetimeFigureOut">
              <a:rPr lang="en-US" smtClean="0"/>
              <a:t>3/30/2014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4958816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4324892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1888928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04104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7031605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134506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2458777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5263975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0706754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94790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402304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605D78-35BC-4A5B-8296-AC1BBC5DF7C2}" type="datetimeFigureOut">
              <a:rPr lang="en-US" smtClean="0"/>
              <a:t>3/30/2014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1997383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5022536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6331426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8261375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849356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5454793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1366454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7029680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99836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417666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259768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605D78-35BC-4A5B-8296-AC1BBC5DF7C2}" type="datetimeFigureOut">
              <a:rPr lang="en-US" smtClean="0"/>
              <a:t>3/30/2014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7476928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46068215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3140594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543452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5156137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2184263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2634268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0778003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5934829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225519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569022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05D78-35BC-4A5B-8296-AC1BBC5DF7C2}"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0551211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1408835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4761819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871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631437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9671454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0394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126859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6409179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77312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795923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05D78-35BC-4A5B-8296-AC1BBC5DF7C2}"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52887631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216510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71422483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274933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55437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8613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805356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1824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6562448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6750971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09043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605D78-35BC-4A5B-8296-AC1BBC5DF7C2}" type="datetimeFigureOut">
              <a:rPr lang="en-US" smtClean="0"/>
              <a:t>3/30/2014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0CFF9-C862-442B-A67A-AE4CDFC71018}" type="slidenum">
              <a:rPr lang="en-US" smtClean="0"/>
              <a:t>‹#›</a:t>
            </a:fld>
            <a:endParaRPr lang="en-US"/>
          </a:p>
        </p:txBody>
      </p:sp>
    </p:spTree>
    <p:extLst>
      <p:ext uri="{BB962C8B-B14F-4D97-AF65-F5344CB8AC3E}">
        <p14:creationId xmlns:p14="http://schemas.microsoft.com/office/powerpoint/2010/main" val="1910303824"/>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638685732"/>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832566348"/>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383733041"/>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85800" y="76200"/>
            <a:ext cx="7924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38200" y="1828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smtClean="0">
                <a:solidFill>
                  <a:schemeClr val="tx2">
                    <a:lumMod val="90000"/>
                    <a:lumOff val="10000"/>
                  </a:schemeClr>
                </a:solidFill>
                <a:latin typeface="+mn-lt"/>
              </a:defRPr>
            </a:lvl1pPr>
          </a:lstStyle>
          <a:p>
            <a:pPr>
              <a:defRPr/>
            </a:pPr>
            <a:fld id="{55B7D7CA-6842-4EF2-A39D-7425AFF0959B}"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smtClean="0">
                <a:solidFill>
                  <a:schemeClr val="tx1">
                    <a:lumMod val="85000"/>
                    <a:lumOff val="15000"/>
                  </a:schemeClr>
                </a:solidFill>
                <a:latin typeface="+mj-lt"/>
              </a:defRPr>
            </a:lvl1pPr>
          </a:lstStyle>
          <a:p>
            <a:pPr>
              <a:defRPr/>
            </a:pPr>
            <a:fld id="{969BBE9C-D3C5-493F-8340-9D52CF6EC6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314986650"/>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ctr" rtl="0" fontAlgn="base">
        <a:spcBef>
          <a:spcPct val="0"/>
        </a:spcBef>
        <a:spcAft>
          <a:spcPct val="0"/>
        </a:spcAft>
        <a:defRPr sz="4800" kern="1200">
          <a:solidFill>
            <a:srgbClr val="262626"/>
          </a:solidFill>
          <a:latin typeface="+mj-lt"/>
          <a:ea typeface="+mj-ea"/>
          <a:cs typeface="+mj-cs"/>
        </a:defRPr>
      </a:lvl1pPr>
      <a:lvl2pPr algn="ctr" rtl="0" fontAlgn="base">
        <a:spcBef>
          <a:spcPct val="0"/>
        </a:spcBef>
        <a:spcAft>
          <a:spcPct val="0"/>
        </a:spcAft>
        <a:defRPr sz="4800">
          <a:solidFill>
            <a:srgbClr val="262626"/>
          </a:solidFill>
          <a:latin typeface="Impact" pitchFamily="34" charset="0"/>
        </a:defRPr>
      </a:lvl2pPr>
      <a:lvl3pPr algn="ctr" rtl="0" fontAlgn="base">
        <a:spcBef>
          <a:spcPct val="0"/>
        </a:spcBef>
        <a:spcAft>
          <a:spcPct val="0"/>
        </a:spcAft>
        <a:defRPr sz="4800">
          <a:solidFill>
            <a:srgbClr val="262626"/>
          </a:solidFill>
          <a:latin typeface="Impact" pitchFamily="34" charset="0"/>
        </a:defRPr>
      </a:lvl3pPr>
      <a:lvl4pPr algn="ctr" rtl="0" fontAlgn="base">
        <a:spcBef>
          <a:spcPct val="0"/>
        </a:spcBef>
        <a:spcAft>
          <a:spcPct val="0"/>
        </a:spcAft>
        <a:defRPr sz="4800">
          <a:solidFill>
            <a:srgbClr val="262626"/>
          </a:solidFill>
          <a:latin typeface="Impact" pitchFamily="34" charset="0"/>
        </a:defRPr>
      </a:lvl4pPr>
      <a:lvl5pPr algn="ctr" rtl="0" fontAlgn="base">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3493021297"/>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033914942"/>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474776543"/>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132529126"/>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325272"/>
            <a:ext cx="91440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4400" y="2299716"/>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3/30/2014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9E3F266-549E-4F03-B627-9974553161DF}"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4A95CE1D-48DE-4C4E-8064-28BB8A2C24D2}"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027865304"/>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9E3F266-549E-4F03-B627-9974553161DF}"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4A95CE1D-48DE-4C4E-8064-28BB8A2C24D2}"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535579526"/>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575579490"/>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3055385129"/>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1656058211"/>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11222699"/>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3/30/2014</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16803850"/>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371600" y="2362200"/>
            <a:ext cx="7391400" cy="1470025"/>
          </a:xfrm>
          <a:prstGeom prst="rect">
            <a:avLst/>
          </a:prstGeom>
        </p:spPr>
        <p:txBody>
          <a:bodyPr/>
          <a:lstStyle/>
          <a:p>
            <a:pPr eaLnBrk="1" hangingPunct="1">
              <a:defRPr/>
            </a:pPr>
            <a:r>
              <a:rPr lang="en-US" dirty="0" smtClean="0"/>
              <a:t>Impacts and Extinctions </a:t>
            </a:r>
          </a:p>
        </p:txBody>
      </p:sp>
      <p:sp>
        <p:nvSpPr>
          <p:cNvPr id="2" name="Subtitle 1"/>
          <p:cNvSpPr>
            <a:spLocks noGrp="1"/>
          </p:cNvSpPr>
          <p:nvPr>
            <p:ph type="subTitle" idx="4294967295"/>
          </p:nvPr>
        </p:nvSpPr>
        <p:spPr>
          <a:xfrm>
            <a:off x="3429000" y="3733800"/>
            <a:ext cx="5334000" cy="1754188"/>
          </a:xfrm>
          <a:prstGeom prst="rect">
            <a:avLst/>
          </a:prstGeom>
        </p:spPr>
        <p:txBody>
          <a:bodyPr>
            <a:normAutofit/>
          </a:bodyPr>
          <a:lstStyle/>
          <a:p>
            <a:pPr marL="0" indent="0" algn="ctr" eaLnBrk="1" hangingPunct="1">
              <a:buFont typeface="Wingdings" pitchFamily="2" charset="2"/>
              <a:buNone/>
              <a:defRPr/>
            </a:pPr>
            <a:r>
              <a:rPr lang="en-US" sz="3200" b="1" dirty="0" smtClean="0">
                <a:solidFill>
                  <a:srgbClr val="C00000"/>
                </a:solidFill>
              </a:rPr>
              <a:t>Chapter 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3537" y="457200"/>
            <a:ext cx="8991600" cy="762000"/>
          </a:xfrm>
          <a:prstGeom prst="rect">
            <a:avLst/>
          </a:prstGeom>
        </p:spPr>
        <p:txBody>
          <a:bodyPr>
            <a:noAutofit/>
          </a:bodyPr>
          <a:lstStyle/>
          <a:p>
            <a:pPr algn="ctr">
              <a:defRPr/>
            </a:pPr>
            <a:r>
              <a:rPr lang="en-US" sz="4400" dirty="0" smtClean="0"/>
              <a:t>Airbursts and Impacts</a:t>
            </a:r>
            <a:endParaRPr lang="en-US" sz="4400" dirty="0"/>
          </a:p>
        </p:txBody>
      </p:sp>
      <p:sp>
        <p:nvSpPr>
          <p:cNvPr id="3" name="Text Placeholder 2"/>
          <p:cNvSpPr>
            <a:spLocks noGrp="1"/>
          </p:cNvSpPr>
          <p:nvPr>
            <p:ph type="body" idx="4294967295"/>
          </p:nvPr>
        </p:nvSpPr>
        <p:spPr>
          <a:xfrm>
            <a:off x="533400" y="1143000"/>
            <a:ext cx="7848600" cy="4953000"/>
          </a:xfrm>
          <a:prstGeom prst="rect">
            <a:avLst/>
          </a:prstGeom>
        </p:spPr>
        <p:txBody>
          <a:bodyPr>
            <a:normAutofit/>
          </a:bodyPr>
          <a:lstStyle/>
          <a:p>
            <a:pPr lvl="0">
              <a:buClr>
                <a:srgbClr val="AD0101"/>
              </a:buClr>
              <a:defRPr/>
            </a:pPr>
            <a:r>
              <a:rPr lang="en-US" sz="2200" dirty="0" smtClean="0">
                <a:solidFill>
                  <a:srgbClr val="303030"/>
                </a:solidFill>
              </a:rPr>
              <a:t>When any one of these orbiting “rocks” enters the Earth’s atmosphere, it will travel at range of 27,000 to 161,000 mph.</a:t>
            </a:r>
          </a:p>
          <a:p>
            <a:pPr lvl="0">
              <a:buClr>
                <a:srgbClr val="AD0101"/>
              </a:buClr>
              <a:defRPr/>
            </a:pPr>
            <a:r>
              <a:rPr lang="en-US" sz="2200" dirty="0" smtClean="0">
                <a:solidFill>
                  <a:srgbClr val="303030"/>
                </a:solidFill>
              </a:rPr>
              <a:t>The composition of the “rock” various from carbonaceous material to native materials such as iron and nickel</a:t>
            </a:r>
          </a:p>
          <a:p>
            <a:pPr lvl="0">
              <a:buClr>
                <a:srgbClr val="AD0101"/>
              </a:buClr>
              <a:defRPr/>
            </a:pPr>
            <a:r>
              <a:rPr lang="en-US" sz="2200" dirty="0" smtClean="0">
                <a:solidFill>
                  <a:srgbClr val="303030"/>
                </a:solidFill>
              </a:rPr>
              <a:t>Regardless of what they are made of or where they have come from, when they intersect the Earth’s orbit and enter our atmosphere, remarkable changes happen</a:t>
            </a:r>
          </a:p>
          <a:p>
            <a:pPr lvl="1">
              <a:buClr>
                <a:srgbClr val="AD0101"/>
              </a:buClr>
              <a:defRPr/>
            </a:pPr>
            <a:r>
              <a:rPr lang="en-US" sz="2200" dirty="0" smtClean="0">
                <a:solidFill>
                  <a:srgbClr val="303030"/>
                </a:solidFill>
              </a:rPr>
              <a:t>They heat up from friction with the atmosphere, producing a great light</a:t>
            </a:r>
          </a:p>
          <a:p>
            <a:pPr lvl="1">
              <a:buClr>
                <a:srgbClr val="AD0101"/>
              </a:buClr>
              <a:defRPr/>
            </a:pPr>
            <a:r>
              <a:rPr lang="en-US" dirty="0" smtClean="0">
                <a:solidFill>
                  <a:srgbClr val="303030"/>
                </a:solidFill>
              </a:rPr>
              <a:t>It a meteor hits the earth, it becomes a meteorite</a:t>
            </a:r>
          </a:p>
          <a:p>
            <a:pPr lvl="2">
              <a:buClr>
                <a:srgbClr val="AD0101"/>
              </a:buClr>
              <a:defRPr/>
            </a:pPr>
            <a:r>
              <a:rPr lang="en-US" sz="2000" dirty="0" smtClean="0">
                <a:solidFill>
                  <a:srgbClr val="303030"/>
                </a:solidFill>
              </a:rPr>
              <a:t>If they don’t burn up on impact, they will leave a </a:t>
            </a:r>
            <a:r>
              <a:rPr lang="en-US" sz="2000" b="1" dirty="0" smtClean="0">
                <a:solidFill>
                  <a:srgbClr val="303030"/>
                </a:solidFill>
              </a:rPr>
              <a:t>impact crater</a:t>
            </a:r>
          </a:p>
          <a:p>
            <a:pPr lvl="2">
              <a:buClr>
                <a:srgbClr val="AD0101"/>
              </a:buClr>
              <a:defRPr/>
            </a:pPr>
            <a:r>
              <a:rPr lang="en-US" dirty="0" smtClean="0">
                <a:solidFill>
                  <a:srgbClr val="303030"/>
                </a:solidFill>
              </a:rPr>
              <a:t>If they don’t hit the earth, they can explode in a giant </a:t>
            </a:r>
            <a:r>
              <a:rPr lang="en-US" b="1" dirty="0" smtClean="0">
                <a:solidFill>
                  <a:srgbClr val="303030"/>
                </a:solidFill>
              </a:rPr>
              <a:t>airburst</a:t>
            </a:r>
          </a:p>
        </p:txBody>
      </p:sp>
    </p:spTree>
    <p:extLst>
      <p:ext uri="{BB962C8B-B14F-4D97-AF65-F5344CB8AC3E}">
        <p14:creationId xmlns:p14="http://schemas.microsoft.com/office/powerpoint/2010/main" val="1094940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class\class\Natural Hazards\Chapters\Chapter 14\mete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586853"/>
            <a:ext cx="6797143" cy="5437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369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04800"/>
            <a:ext cx="8991600" cy="762000"/>
          </a:xfrm>
          <a:prstGeom prst="rect">
            <a:avLst/>
          </a:prstGeom>
        </p:spPr>
        <p:txBody>
          <a:bodyPr>
            <a:noAutofit/>
          </a:bodyPr>
          <a:lstStyle/>
          <a:p>
            <a:pPr algn="ctr">
              <a:defRPr/>
            </a:pPr>
            <a:r>
              <a:rPr lang="en-US" sz="4000" dirty="0" smtClean="0"/>
              <a:t>Impact Craters</a:t>
            </a:r>
            <a:endParaRPr lang="en-US" sz="4000" dirty="0"/>
          </a:p>
        </p:txBody>
      </p:sp>
      <p:sp>
        <p:nvSpPr>
          <p:cNvPr id="3" name="Text Placeholder 2"/>
          <p:cNvSpPr>
            <a:spLocks noGrp="1"/>
          </p:cNvSpPr>
          <p:nvPr>
            <p:ph type="body" idx="4294967295"/>
          </p:nvPr>
        </p:nvSpPr>
        <p:spPr>
          <a:xfrm>
            <a:off x="373039" y="990600"/>
            <a:ext cx="8763000" cy="5105400"/>
          </a:xfrm>
          <a:prstGeom prst="rect">
            <a:avLst/>
          </a:prstGeom>
        </p:spPr>
        <p:txBody>
          <a:bodyPr>
            <a:normAutofit/>
          </a:bodyPr>
          <a:lstStyle/>
          <a:p>
            <a:pPr lvl="0">
              <a:buClr>
                <a:srgbClr val="AD0101"/>
              </a:buClr>
              <a:defRPr/>
            </a:pPr>
            <a:r>
              <a:rPr lang="en-US" dirty="0" smtClean="0"/>
              <a:t>Obvious evidence for impacts are the craters left behind</a:t>
            </a:r>
          </a:p>
          <a:p>
            <a:pPr lvl="1">
              <a:buClr>
                <a:srgbClr val="AD0101"/>
              </a:buClr>
              <a:defRPr/>
            </a:pPr>
            <a:r>
              <a:rPr lang="en-US" dirty="0" smtClean="0"/>
              <a:t>Barringer Crater in Arizona – most famous</a:t>
            </a:r>
          </a:p>
          <a:p>
            <a:pPr lvl="2">
              <a:buClr>
                <a:srgbClr val="AD0101"/>
              </a:buClr>
              <a:defRPr/>
            </a:pPr>
            <a:r>
              <a:rPr lang="en-US" sz="2200" dirty="0" smtClean="0"/>
              <a:t>Known as the “Meteor Crater”</a:t>
            </a:r>
          </a:p>
          <a:p>
            <a:pPr lvl="2">
              <a:buClr>
                <a:srgbClr val="AD0101"/>
              </a:buClr>
              <a:defRPr/>
            </a:pPr>
            <a:r>
              <a:rPr lang="en-US" sz="2200" dirty="0" smtClean="0"/>
              <a:t>Around the edge of the crater is debris called an </a:t>
            </a:r>
            <a:r>
              <a:rPr lang="en-US" sz="2200" i="1" dirty="0" smtClean="0"/>
              <a:t>ejecta blanket, </a:t>
            </a:r>
            <a:r>
              <a:rPr lang="en-US" sz="2200" dirty="0" smtClean="0"/>
              <a:t>this was blown out on impact</a:t>
            </a:r>
          </a:p>
          <a:p>
            <a:pPr lvl="2">
              <a:buClr>
                <a:srgbClr val="AD0101"/>
              </a:buClr>
              <a:defRPr/>
            </a:pPr>
            <a:r>
              <a:rPr lang="en-US" sz="2200" dirty="0" smtClean="0"/>
              <a:t>Its not as deep today, since much of the rock blown out has fallen back in</a:t>
            </a:r>
          </a:p>
          <a:p>
            <a:pPr lvl="2">
              <a:buClr>
                <a:srgbClr val="AD0101"/>
              </a:buClr>
              <a:defRPr/>
            </a:pPr>
            <a:r>
              <a:rPr lang="en-US" sz="2200" dirty="0" smtClean="0"/>
              <a:t>Rocks hit by the asteroid were shattered, deformed or cemented together, these are called </a:t>
            </a:r>
            <a:r>
              <a:rPr lang="en-US" sz="2200" i="1" dirty="0" smtClean="0"/>
              <a:t>breccia</a:t>
            </a:r>
          </a:p>
          <a:p>
            <a:pPr lvl="1">
              <a:buClr>
                <a:srgbClr val="AD0101"/>
              </a:buClr>
              <a:defRPr/>
            </a:pPr>
            <a:r>
              <a:rPr lang="en-US" sz="2400" dirty="0" smtClean="0"/>
              <a:t>Two types of craters </a:t>
            </a:r>
          </a:p>
          <a:p>
            <a:pPr lvl="2">
              <a:buClr>
                <a:srgbClr val="AD0101"/>
              </a:buClr>
              <a:defRPr/>
            </a:pPr>
            <a:r>
              <a:rPr lang="en-US" sz="2200" dirty="0" smtClean="0"/>
              <a:t>Simple craters – small with a few kilometers in diameter</a:t>
            </a:r>
          </a:p>
          <a:p>
            <a:pPr lvl="2">
              <a:buClr>
                <a:srgbClr val="AD0101"/>
              </a:buClr>
              <a:defRPr/>
            </a:pPr>
            <a:r>
              <a:rPr lang="en-US" sz="2200" dirty="0" smtClean="0"/>
              <a:t>Complex impact craters – start out like simple craters, but grow in size as the rim collapses in on the crater</a:t>
            </a:r>
          </a:p>
        </p:txBody>
      </p:sp>
    </p:spTree>
    <p:extLst>
      <p:ext uri="{BB962C8B-B14F-4D97-AF65-F5344CB8AC3E}">
        <p14:creationId xmlns:p14="http://schemas.microsoft.com/office/powerpoint/2010/main" val="3670739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class\class\Natural Hazards\Chapters\Chapter 14\barringer cra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457200"/>
            <a:ext cx="4495800" cy="56054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43000" y="1066800"/>
            <a:ext cx="1447800" cy="830997"/>
          </a:xfrm>
          <a:prstGeom prst="rect">
            <a:avLst/>
          </a:prstGeom>
          <a:noFill/>
        </p:spPr>
        <p:txBody>
          <a:bodyPr wrap="square" rtlCol="0">
            <a:spAutoFit/>
          </a:bodyPr>
          <a:lstStyle/>
          <a:p>
            <a:r>
              <a:rPr lang="en-US" dirty="0" smtClean="0"/>
              <a:t>Barringer </a:t>
            </a:r>
          </a:p>
          <a:p>
            <a:r>
              <a:rPr lang="en-US" dirty="0" smtClean="0"/>
              <a:t>Crater</a:t>
            </a:r>
            <a:endParaRPr lang="en-US" dirty="0"/>
          </a:p>
        </p:txBody>
      </p:sp>
    </p:spTree>
    <p:extLst>
      <p:ext uri="{BB962C8B-B14F-4D97-AF65-F5344CB8AC3E}">
        <p14:creationId xmlns:p14="http://schemas.microsoft.com/office/powerpoint/2010/main" val="2924548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143000"/>
            <a:ext cx="8153400" cy="4953000"/>
          </a:xfrm>
          <a:prstGeom prst="rect">
            <a:avLst/>
          </a:prstGeom>
        </p:spPr>
        <p:txBody>
          <a:bodyPr>
            <a:normAutofit/>
          </a:bodyPr>
          <a:lstStyle/>
          <a:p>
            <a:pPr>
              <a:defRPr/>
            </a:pPr>
            <a:r>
              <a:rPr lang="en-US" sz="2600" dirty="0" smtClean="0"/>
              <a:t>Impacts are more common on the moon for 3 reasons</a:t>
            </a:r>
          </a:p>
          <a:p>
            <a:pPr marL="834390" lvl="1" indent="-514350">
              <a:buFont typeface="+mj-lt"/>
              <a:buAutoNum type="arabicPeriod"/>
              <a:defRPr/>
            </a:pPr>
            <a:r>
              <a:rPr lang="en-US" dirty="0" smtClean="0"/>
              <a:t>Most found in the ocean which are then buried by sediment or destroyed by tectonic movement</a:t>
            </a:r>
          </a:p>
          <a:p>
            <a:pPr marL="834390" lvl="1" indent="-514350">
              <a:buFont typeface="+mj-lt"/>
              <a:buAutoNum type="arabicPeriod"/>
              <a:defRPr/>
            </a:pPr>
            <a:r>
              <a:rPr lang="en-US" dirty="0" smtClean="0"/>
              <a:t>Those found on land are generally subtle features that are eroded, buried, or covered with vegetation</a:t>
            </a:r>
          </a:p>
          <a:p>
            <a:pPr marL="834390" lvl="1" indent="-514350">
              <a:buFont typeface="+mj-lt"/>
              <a:buAutoNum type="arabicPeriod"/>
              <a:defRPr/>
            </a:pPr>
            <a:r>
              <a:rPr lang="en-US" dirty="0" smtClean="0"/>
              <a:t>Smaller meteoroids and comets tend to burn up and disintegrate in the atmosphere</a:t>
            </a:r>
          </a:p>
          <a:p>
            <a:pPr>
              <a:defRPr/>
            </a:pPr>
            <a:r>
              <a:rPr lang="en-US" sz="2200" dirty="0" smtClean="0"/>
              <a:t>On February 15, 2013, at a speed of 42,900 mph, the Chelyabinsk meteor crashed into  the southern Ural region of Russia.</a:t>
            </a:r>
          </a:p>
          <a:p>
            <a:pPr lvl="1">
              <a:defRPr/>
            </a:pPr>
            <a:r>
              <a:rPr lang="en-US" dirty="0" smtClean="0"/>
              <a:t>The light was brighter than the sun, heat from the fireball was felt by those watching it on the ground</a:t>
            </a:r>
            <a:endParaRPr lang="en-US" sz="2600" dirty="0"/>
          </a:p>
          <a:p>
            <a:pPr lvl="1">
              <a:defRPr/>
            </a:pPr>
            <a:r>
              <a:rPr lang="en-US" dirty="0" smtClean="0"/>
              <a:t>It exploded in an airburst over city in a huge burst of light</a:t>
            </a:r>
          </a:p>
        </p:txBody>
      </p:sp>
      <p:sp>
        <p:nvSpPr>
          <p:cNvPr id="3" name="Title 2"/>
          <p:cNvSpPr>
            <a:spLocks noGrp="1"/>
          </p:cNvSpPr>
          <p:nvPr>
            <p:ph type="title" idx="4294967295"/>
          </p:nvPr>
        </p:nvSpPr>
        <p:spPr>
          <a:xfrm>
            <a:off x="1219200" y="304800"/>
            <a:ext cx="6934200" cy="838200"/>
          </a:xfrm>
          <a:prstGeom prst="rect">
            <a:avLst/>
          </a:prstGeom>
        </p:spPr>
        <p:txBody>
          <a:bodyPr>
            <a:normAutofit/>
          </a:bodyPr>
          <a:lstStyle/>
          <a:p>
            <a:pPr algn="ctr">
              <a:defRPr/>
            </a:pPr>
            <a:r>
              <a:rPr lang="en-US" sz="4400" dirty="0" smtClean="0"/>
              <a:t>World Impacts </a:t>
            </a:r>
            <a:endParaRPr lang="en-US" sz="4400" dirty="0"/>
          </a:p>
        </p:txBody>
      </p:sp>
    </p:spTree>
    <p:extLst>
      <p:ext uri="{BB962C8B-B14F-4D97-AF65-F5344CB8AC3E}">
        <p14:creationId xmlns:p14="http://schemas.microsoft.com/office/powerpoint/2010/main" val="2273298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class\class\Natural Hazards\Chapters\Chapter 14\impact are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2104" y="511305"/>
            <a:ext cx="5439296" cy="5430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498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19200"/>
            <a:ext cx="8458200" cy="4876800"/>
          </a:xfrm>
          <a:prstGeom prst="rect">
            <a:avLst/>
          </a:prstGeom>
        </p:spPr>
        <p:txBody>
          <a:bodyPr numCol="1">
            <a:normAutofit/>
          </a:bodyPr>
          <a:lstStyle/>
          <a:p>
            <a:pPr>
              <a:defRPr/>
            </a:pPr>
            <a:r>
              <a:rPr lang="en-US" sz="2400" b="1" dirty="0" smtClean="0"/>
              <a:t>Mass Extinctions</a:t>
            </a:r>
          </a:p>
          <a:p>
            <a:pPr lvl="1">
              <a:defRPr/>
            </a:pPr>
            <a:r>
              <a:rPr lang="en-US" sz="2200" dirty="0" smtClean="0"/>
              <a:t>Characterized by the sudden loss of large numbers of plants and animals relative to the new number of species being added</a:t>
            </a:r>
          </a:p>
          <a:p>
            <a:pPr lvl="1">
              <a:defRPr/>
            </a:pPr>
            <a:r>
              <a:rPr lang="en-US" dirty="0" smtClean="0"/>
              <a:t>Geological time scale was originally based on the appearance and disappearance of various fossil species</a:t>
            </a:r>
            <a:endParaRPr lang="en-US" sz="2000" dirty="0"/>
          </a:p>
          <a:p>
            <a:pPr lvl="1">
              <a:defRPr/>
            </a:pPr>
            <a:r>
              <a:rPr lang="en-US" sz="2000" dirty="0" smtClean="0"/>
              <a:t>Mass extinctions generally coincide with the boundaries of geologic periods or epochs of the time scale</a:t>
            </a:r>
          </a:p>
          <a:p>
            <a:pPr lvl="1">
              <a:defRPr/>
            </a:pPr>
            <a:r>
              <a:rPr lang="en-US" sz="2000" dirty="0" smtClean="0"/>
              <a:t>The mass extinctions are thought to be caused by rapid climate change</a:t>
            </a:r>
          </a:p>
          <a:p>
            <a:pPr lvl="2">
              <a:defRPr/>
            </a:pPr>
            <a:r>
              <a:rPr lang="en-US" dirty="0" smtClean="0"/>
              <a:t>This climate change can be from plate tectonics, volcanic activity, or extraterrestrial impact</a:t>
            </a:r>
          </a:p>
        </p:txBody>
      </p:sp>
      <p:sp>
        <p:nvSpPr>
          <p:cNvPr id="3" name="Title 2"/>
          <p:cNvSpPr>
            <a:spLocks noGrp="1"/>
          </p:cNvSpPr>
          <p:nvPr>
            <p:ph type="title" idx="4294967295"/>
          </p:nvPr>
        </p:nvSpPr>
        <p:spPr>
          <a:xfrm>
            <a:off x="1066800" y="381000"/>
            <a:ext cx="6934200" cy="838200"/>
          </a:xfrm>
          <a:prstGeom prst="rect">
            <a:avLst/>
          </a:prstGeom>
        </p:spPr>
        <p:txBody>
          <a:bodyPr>
            <a:normAutofit/>
          </a:bodyPr>
          <a:lstStyle/>
          <a:p>
            <a:pPr algn="ctr">
              <a:defRPr/>
            </a:pPr>
            <a:r>
              <a:rPr lang="en-US" sz="4400" dirty="0" smtClean="0"/>
              <a:t>Mass Extinctions</a:t>
            </a:r>
            <a:endParaRPr lang="en-US" sz="4400" dirty="0"/>
          </a:p>
        </p:txBody>
      </p:sp>
    </p:spTree>
    <p:extLst>
      <p:ext uri="{BB962C8B-B14F-4D97-AF65-F5344CB8AC3E}">
        <p14:creationId xmlns:p14="http://schemas.microsoft.com/office/powerpoint/2010/main" val="2074670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19200"/>
            <a:ext cx="8458200" cy="4876800"/>
          </a:xfrm>
          <a:prstGeom prst="rect">
            <a:avLst/>
          </a:prstGeom>
        </p:spPr>
        <p:txBody>
          <a:bodyPr numCol="1">
            <a:normAutofit/>
          </a:bodyPr>
          <a:lstStyle/>
          <a:p>
            <a:pPr>
              <a:defRPr/>
            </a:pPr>
            <a:r>
              <a:rPr lang="en-US" b="1" dirty="0" smtClean="0"/>
              <a:t>Triggers of climate change</a:t>
            </a:r>
          </a:p>
          <a:p>
            <a:pPr lvl="1">
              <a:defRPr/>
            </a:pPr>
            <a:r>
              <a:rPr lang="en-US" sz="2200" dirty="0" smtClean="0"/>
              <a:t>Plate tectonics is generally a relatively slow process, moving the positions of the continents and thus, the </a:t>
            </a:r>
            <a:r>
              <a:rPr lang="en-US" dirty="0" smtClean="0"/>
              <a:t>habitats to other locations</a:t>
            </a:r>
            <a:endParaRPr lang="en-US" sz="2000" dirty="0"/>
          </a:p>
          <a:p>
            <a:pPr lvl="2">
              <a:defRPr/>
            </a:pPr>
            <a:r>
              <a:rPr lang="en-US" sz="2200" dirty="0" smtClean="0"/>
              <a:t>These plate movements can cause climate change to certain areas</a:t>
            </a:r>
          </a:p>
          <a:p>
            <a:pPr lvl="1">
              <a:defRPr/>
            </a:pPr>
            <a:r>
              <a:rPr lang="en-US" dirty="0" smtClean="0"/>
              <a:t>Extremely large volcanic eruptions can also cause significant change in climate by the release of basalt flood which can release carbon dioxide into the atmosphere</a:t>
            </a:r>
          </a:p>
          <a:p>
            <a:pPr lvl="1">
              <a:defRPr/>
            </a:pPr>
            <a:r>
              <a:rPr lang="en-US" dirty="0" smtClean="0"/>
              <a:t>These eruptions if explosive, can release a large amount of volcanic ash, which can cause climate cooling</a:t>
            </a:r>
          </a:p>
          <a:p>
            <a:pPr lvl="1">
              <a:defRPr/>
            </a:pPr>
            <a:r>
              <a:rPr lang="en-US" dirty="0" smtClean="0"/>
              <a:t>Climate change is one of the effects of extraterrestrial impacts or airburst that can cause extinctions</a:t>
            </a:r>
          </a:p>
        </p:txBody>
      </p:sp>
      <p:sp>
        <p:nvSpPr>
          <p:cNvPr id="3" name="Title 2"/>
          <p:cNvSpPr>
            <a:spLocks noGrp="1"/>
          </p:cNvSpPr>
          <p:nvPr>
            <p:ph type="title" idx="4294967295"/>
          </p:nvPr>
        </p:nvSpPr>
        <p:spPr>
          <a:xfrm>
            <a:off x="1066800" y="381000"/>
            <a:ext cx="6934200" cy="838200"/>
          </a:xfrm>
          <a:prstGeom prst="rect">
            <a:avLst/>
          </a:prstGeom>
        </p:spPr>
        <p:txBody>
          <a:bodyPr>
            <a:normAutofit/>
          </a:bodyPr>
          <a:lstStyle/>
          <a:p>
            <a:pPr algn="ctr">
              <a:defRPr/>
            </a:pPr>
            <a:r>
              <a:rPr lang="en-US" sz="4400" dirty="0" smtClean="0"/>
              <a:t>Mass Extinctions</a:t>
            </a:r>
            <a:endParaRPr lang="en-US" sz="4400" dirty="0"/>
          </a:p>
        </p:txBody>
      </p:sp>
    </p:spTree>
    <p:extLst>
      <p:ext uri="{BB962C8B-B14F-4D97-AF65-F5344CB8AC3E}">
        <p14:creationId xmlns:p14="http://schemas.microsoft.com/office/powerpoint/2010/main" val="2080047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class\class\Natural Hazards\Chapters\Chapter 14\History of the Eart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3" y="854122"/>
            <a:ext cx="6671509" cy="530583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H="1">
            <a:off x="7180782" y="1042916"/>
            <a:ext cx="109728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92707" y="1296537"/>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433015" y="875731"/>
            <a:ext cx="700585" cy="4208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7439862" y="3505201"/>
            <a:ext cx="838200" cy="192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4724400" y="5105400"/>
            <a:ext cx="342900" cy="4719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362200" y="360570"/>
            <a:ext cx="4322017" cy="461665"/>
          </a:xfrm>
          <a:prstGeom prst="rect">
            <a:avLst/>
          </a:prstGeom>
          <a:noFill/>
        </p:spPr>
        <p:txBody>
          <a:bodyPr wrap="none" rtlCol="0">
            <a:spAutoFit/>
          </a:bodyPr>
          <a:lstStyle/>
          <a:p>
            <a:r>
              <a:rPr lang="en-US" b="1" dirty="0" smtClean="0"/>
              <a:t>Five Mass Extinction Events</a:t>
            </a:r>
            <a:endParaRPr lang="en-US" b="1" dirty="0"/>
          </a:p>
        </p:txBody>
      </p:sp>
      <p:cxnSp>
        <p:nvCxnSpPr>
          <p:cNvPr id="16" name="Straight Arrow Connector 15"/>
          <p:cNvCxnSpPr/>
          <p:nvPr/>
        </p:nvCxnSpPr>
        <p:spPr>
          <a:xfrm>
            <a:off x="2362200" y="854122"/>
            <a:ext cx="1608138" cy="12663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66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class\class\Natural Hazards\Chapters\Chapter 14\mass extincti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46306"/>
            <a:ext cx="6781800" cy="50231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66800" y="495869"/>
            <a:ext cx="7086600" cy="523220"/>
          </a:xfrm>
          <a:prstGeom prst="rect">
            <a:avLst/>
          </a:prstGeom>
          <a:noFill/>
        </p:spPr>
        <p:txBody>
          <a:bodyPr wrap="square" rtlCol="0">
            <a:spAutoFit/>
          </a:bodyPr>
          <a:lstStyle/>
          <a:p>
            <a:r>
              <a:rPr lang="en-US" sz="2800" b="1" dirty="0" smtClean="0"/>
              <a:t>Mass Extinctions over Geologic Periods</a:t>
            </a:r>
            <a:endParaRPr lang="en-US" sz="2800" b="1" dirty="0"/>
          </a:p>
        </p:txBody>
      </p:sp>
    </p:spTree>
    <p:extLst>
      <p:ext uri="{BB962C8B-B14F-4D97-AF65-F5344CB8AC3E}">
        <p14:creationId xmlns:p14="http://schemas.microsoft.com/office/powerpoint/2010/main" val="296538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8915400" cy="990600"/>
          </a:xfrm>
          <a:prstGeom prst="rect">
            <a:avLst/>
          </a:prstGeom>
        </p:spPr>
        <p:txBody>
          <a:bodyPr>
            <a:noAutofit/>
          </a:bodyPr>
          <a:lstStyle/>
          <a:p>
            <a:pPr algn="ctr">
              <a:defRPr/>
            </a:pPr>
            <a:r>
              <a:rPr lang="en-US" sz="4400" dirty="0" smtClean="0"/>
              <a:t>Learning Objectives</a:t>
            </a:r>
            <a:endParaRPr lang="en-US" sz="4400" dirty="0"/>
          </a:p>
        </p:txBody>
      </p:sp>
      <p:sp>
        <p:nvSpPr>
          <p:cNvPr id="3" name="Text Placeholder 2"/>
          <p:cNvSpPr>
            <a:spLocks noGrp="1"/>
          </p:cNvSpPr>
          <p:nvPr>
            <p:ph type="body" idx="4294967295"/>
          </p:nvPr>
        </p:nvSpPr>
        <p:spPr>
          <a:xfrm>
            <a:off x="152400" y="1066800"/>
            <a:ext cx="8839200" cy="5334000"/>
          </a:xfrm>
          <a:prstGeom prst="rect">
            <a:avLst/>
          </a:prstGeom>
        </p:spPr>
        <p:txBody>
          <a:bodyPr>
            <a:normAutofit/>
          </a:bodyPr>
          <a:lstStyle/>
          <a:p>
            <a:pPr>
              <a:defRPr/>
            </a:pPr>
            <a:r>
              <a:rPr lang="en-US" b="1" dirty="0" smtClean="0"/>
              <a:t>Know the difference between asteroids, meteoroids, and comets</a:t>
            </a:r>
          </a:p>
          <a:p>
            <a:pPr>
              <a:defRPr/>
            </a:pPr>
            <a:endParaRPr lang="en-US" sz="1000" b="1" dirty="0" smtClean="0"/>
          </a:p>
          <a:p>
            <a:pPr>
              <a:defRPr/>
            </a:pPr>
            <a:r>
              <a:rPr lang="en-US" b="1" dirty="0" smtClean="0"/>
              <a:t>Understand the physical processes associated with airbursts and impact craters</a:t>
            </a:r>
          </a:p>
          <a:p>
            <a:pPr>
              <a:defRPr/>
            </a:pPr>
            <a:endParaRPr lang="en-US" sz="1000" b="1" dirty="0" smtClean="0"/>
          </a:p>
          <a:p>
            <a:pPr>
              <a:defRPr/>
            </a:pPr>
            <a:r>
              <a:rPr lang="en-US" b="1" dirty="0" smtClean="0"/>
              <a:t>Understand the possible causes of mass extinction</a:t>
            </a:r>
          </a:p>
          <a:p>
            <a:pPr>
              <a:defRPr/>
            </a:pPr>
            <a:endParaRPr lang="en-US" sz="1000" b="1" dirty="0" smtClean="0"/>
          </a:p>
          <a:p>
            <a:pPr>
              <a:defRPr/>
            </a:pPr>
            <a:r>
              <a:rPr lang="en-US" b="1" dirty="0" smtClean="0"/>
              <a:t>Know the evidence for the impact hypothesis that produced the mass extinction at the end of the Cretaceous Period</a:t>
            </a:r>
          </a:p>
          <a:p>
            <a:pPr>
              <a:defRPr/>
            </a:pPr>
            <a:endParaRPr lang="en-US" sz="1000" b="1" dirty="0" smtClean="0"/>
          </a:p>
          <a:p>
            <a:pPr>
              <a:defRPr/>
            </a:pPr>
            <a:r>
              <a:rPr lang="en-US" b="1" dirty="0" smtClean="0"/>
              <a:t>Know the likely physical, chemical, and biological consequences of impact from a large asteroid or comet</a:t>
            </a:r>
          </a:p>
          <a:p>
            <a:pPr>
              <a:defRPr/>
            </a:pPr>
            <a:endParaRPr lang="en-US" sz="1000" b="1" dirty="0" smtClean="0"/>
          </a:p>
          <a:p>
            <a:pPr>
              <a:defRPr/>
            </a:pPr>
            <a:r>
              <a:rPr lang="en-US" b="1" dirty="0" smtClean="0"/>
              <a:t>Understand the risk of impact or airburst of extraterrestrial objects and how that risk might be minimized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Earth’s Mass-Extinction Events</a:t>
            </a:r>
            <a:endParaRPr lang="en-US" sz="3600" dirty="0"/>
          </a:p>
        </p:txBody>
      </p:sp>
      <p:sp>
        <p:nvSpPr>
          <p:cNvPr id="3" name="Text Placeholder 2"/>
          <p:cNvSpPr>
            <a:spLocks noGrp="1"/>
          </p:cNvSpPr>
          <p:nvPr>
            <p:ph type="body" idx="4294967295"/>
          </p:nvPr>
        </p:nvSpPr>
        <p:spPr>
          <a:xfrm>
            <a:off x="457200" y="1143000"/>
            <a:ext cx="8153400" cy="4800600"/>
          </a:xfrm>
          <a:prstGeom prst="rect">
            <a:avLst/>
          </a:prstGeom>
        </p:spPr>
        <p:txBody>
          <a:bodyPr>
            <a:normAutofit/>
          </a:bodyPr>
          <a:lstStyle/>
          <a:p>
            <a:pPr>
              <a:buClr>
                <a:srgbClr val="AD0101"/>
              </a:buClr>
              <a:defRPr/>
            </a:pPr>
            <a:r>
              <a:rPr lang="en-US" sz="2200" b="1" dirty="0" smtClean="0"/>
              <a:t>1</a:t>
            </a:r>
            <a:r>
              <a:rPr lang="en-US" sz="2200" b="1" baseline="30000" dirty="0" smtClean="0"/>
              <a:t>st</a:t>
            </a:r>
            <a:r>
              <a:rPr lang="en-US" sz="2200" b="1" dirty="0" smtClean="0"/>
              <a:t> &amp; 2</a:t>
            </a:r>
            <a:r>
              <a:rPr lang="en-US" sz="2200" b="1" baseline="30000" dirty="0" smtClean="0"/>
              <a:t>nd</a:t>
            </a:r>
            <a:r>
              <a:rPr lang="en-US" sz="2200" b="1" dirty="0" smtClean="0"/>
              <a:t> </a:t>
            </a:r>
            <a:r>
              <a:rPr lang="en-US" sz="2200" b="1" baseline="30000" dirty="0" smtClean="0"/>
              <a:t> </a:t>
            </a:r>
            <a:r>
              <a:rPr lang="en-US" sz="2200" b="1" dirty="0" smtClean="0"/>
              <a:t>– 446 million years ago – the first and second mass extinction happened near the end of the Ordovician Period</a:t>
            </a:r>
          </a:p>
          <a:p>
            <a:pPr lvl="1">
              <a:buClr>
                <a:srgbClr val="AD0101"/>
              </a:buClr>
              <a:defRPr/>
            </a:pPr>
            <a:r>
              <a:rPr lang="en-US" sz="2000" dirty="0" smtClean="0"/>
              <a:t>100 families of animals became extinct – coinciding with a major continental glaciation in the Southern Hemisphere</a:t>
            </a:r>
          </a:p>
          <a:p>
            <a:pPr lvl="1">
              <a:buClr>
                <a:srgbClr val="AD0101"/>
              </a:buClr>
              <a:defRPr/>
            </a:pPr>
            <a:r>
              <a:rPr lang="en-US" sz="2000" dirty="0" smtClean="0"/>
              <a:t>There were two extinctions – one from the cold and one during the warming period</a:t>
            </a:r>
          </a:p>
          <a:p>
            <a:pPr>
              <a:buClr>
                <a:srgbClr val="AD0101"/>
              </a:buClr>
              <a:defRPr/>
            </a:pPr>
            <a:r>
              <a:rPr lang="en-US" sz="2200" b="1" dirty="0" smtClean="0"/>
              <a:t>3rd – Largest recorded mass extinction – near the end of the Permian Period – about 250 million years ago</a:t>
            </a:r>
          </a:p>
          <a:p>
            <a:pPr lvl="1">
              <a:buClr>
                <a:srgbClr val="AD0101"/>
              </a:buClr>
              <a:defRPr/>
            </a:pPr>
            <a:r>
              <a:rPr lang="en-US" sz="2000" dirty="0" smtClean="0"/>
              <a:t>80% to 85% of all species alive died out- may have spanned 7 million years</a:t>
            </a:r>
          </a:p>
          <a:p>
            <a:pPr lvl="1">
              <a:buClr>
                <a:srgbClr val="AD0101"/>
              </a:buClr>
              <a:defRPr/>
            </a:pPr>
            <a:r>
              <a:rPr lang="en-US" sz="2000" dirty="0" smtClean="0"/>
              <a:t>Possible cause by an impact, eruptions of Siberian of basaltic floods releasing voluminous greenhouse gasses causing climate change, sea level dropped and the assemblage of the super continent of Pangaea</a:t>
            </a:r>
          </a:p>
        </p:txBody>
      </p:sp>
    </p:spTree>
    <p:extLst>
      <p:ext uri="{BB962C8B-B14F-4D97-AF65-F5344CB8AC3E}">
        <p14:creationId xmlns:p14="http://schemas.microsoft.com/office/powerpoint/2010/main" val="10939715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533400"/>
            <a:ext cx="8991600" cy="609600"/>
          </a:xfrm>
          <a:prstGeom prst="rect">
            <a:avLst/>
          </a:prstGeom>
        </p:spPr>
        <p:txBody>
          <a:bodyPr>
            <a:noAutofit/>
          </a:bodyPr>
          <a:lstStyle/>
          <a:p>
            <a:pPr>
              <a:defRPr/>
            </a:pPr>
            <a:r>
              <a:rPr lang="en-US" sz="3600" dirty="0" smtClean="0"/>
              <a:t>Earth’s </a:t>
            </a:r>
            <a:r>
              <a:rPr lang="en-US" sz="3600" dirty="0"/>
              <a:t>Mass-Extinction Events</a:t>
            </a:r>
          </a:p>
        </p:txBody>
      </p:sp>
      <p:sp>
        <p:nvSpPr>
          <p:cNvPr id="3" name="Text Placeholder 2"/>
          <p:cNvSpPr>
            <a:spLocks noGrp="1"/>
          </p:cNvSpPr>
          <p:nvPr>
            <p:ph type="body" idx="4294967295"/>
          </p:nvPr>
        </p:nvSpPr>
        <p:spPr>
          <a:xfrm>
            <a:off x="609600" y="1295400"/>
            <a:ext cx="8001000" cy="4572000"/>
          </a:xfrm>
          <a:prstGeom prst="rect">
            <a:avLst/>
          </a:prstGeom>
        </p:spPr>
        <p:txBody>
          <a:bodyPr>
            <a:noAutofit/>
          </a:bodyPr>
          <a:lstStyle/>
          <a:p>
            <a:pPr>
              <a:buClr>
                <a:srgbClr val="AD0101"/>
              </a:buClr>
              <a:defRPr/>
            </a:pPr>
            <a:r>
              <a:rPr lang="en-US" b="1" dirty="0" smtClean="0"/>
              <a:t>4th– 202 million years ago – at the boundary of the Triassic-Jurassic Boundary</a:t>
            </a:r>
          </a:p>
          <a:p>
            <a:pPr>
              <a:buClr>
                <a:srgbClr val="AD0101"/>
              </a:buClr>
              <a:defRPr/>
            </a:pPr>
            <a:endParaRPr lang="en-US" sz="1100" b="1" dirty="0" smtClean="0"/>
          </a:p>
          <a:p>
            <a:pPr lvl="1">
              <a:buClr>
                <a:srgbClr val="AD0101"/>
              </a:buClr>
              <a:defRPr/>
            </a:pPr>
            <a:r>
              <a:rPr lang="en-US" sz="2400" dirty="0" smtClean="0"/>
              <a:t>Related to volcanic activity and climate change</a:t>
            </a:r>
            <a:r>
              <a:rPr lang="en-US" sz="2400" dirty="0">
                <a:solidFill>
                  <a:srgbClr val="303030"/>
                </a:solidFill>
              </a:rPr>
              <a:t> associated with the breaking apart of Pangaea</a:t>
            </a:r>
            <a:r>
              <a:rPr lang="en-US" sz="2400" dirty="0" smtClean="0"/>
              <a:t>  </a:t>
            </a:r>
          </a:p>
          <a:p>
            <a:pPr lvl="1">
              <a:buClr>
                <a:srgbClr val="AD0101"/>
              </a:buClr>
              <a:defRPr/>
            </a:pPr>
            <a:r>
              <a:rPr lang="en-US" sz="2400" dirty="0" smtClean="0"/>
              <a:t>The volcanic activity released large amounts basalt and carbon dioxide </a:t>
            </a:r>
            <a:r>
              <a:rPr lang="en-US" sz="2400" dirty="0"/>
              <a:t>increasing the earth’s temperatures resulting in rapid climate change </a:t>
            </a:r>
          </a:p>
          <a:p>
            <a:pPr lvl="1">
              <a:buClr>
                <a:srgbClr val="AD0101"/>
              </a:buClr>
              <a:defRPr/>
            </a:pPr>
            <a:r>
              <a:rPr lang="en-US" sz="2400" dirty="0" smtClean="0"/>
              <a:t>Caused the extinction of plant, animals, and half the marine animals.</a:t>
            </a:r>
          </a:p>
          <a:p>
            <a:pPr marL="320040" lvl="1" indent="0">
              <a:buClr>
                <a:srgbClr val="AD0101"/>
              </a:buClr>
              <a:buNone/>
              <a:defRPr/>
            </a:pPr>
            <a:r>
              <a:rPr lang="en-US" sz="2400" dirty="0" smtClean="0"/>
              <a:t> </a:t>
            </a:r>
          </a:p>
        </p:txBody>
      </p:sp>
    </p:spTree>
    <p:extLst>
      <p:ext uri="{BB962C8B-B14F-4D97-AF65-F5344CB8AC3E}">
        <p14:creationId xmlns:p14="http://schemas.microsoft.com/office/powerpoint/2010/main" val="3066969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0791" y="533400"/>
            <a:ext cx="8991600" cy="685800"/>
          </a:xfrm>
          <a:prstGeom prst="rect">
            <a:avLst/>
          </a:prstGeom>
        </p:spPr>
        <p:txBody>
          <a:bodyPr>
            <a:noAutofit/>
          </a:bodyPr>
          <a:lstStyle/>
          <a:p>
            <a:pPr>
              <a:defRPr/>
            </a:pPr>
            <a:r>
              <a:rPr lang="en-US" sz="3600" dirty="0" smtClean="0"/>
              <a:t>Earth’s </a:t>
            </a:r>
            <a:r>
              <a:rPr lang="en-US" sz="3600" dirty="0"/>
              <a:t>Mass-Extinction Events</a:t>
            </a:r>
          </a:p>
        </p:txBody>
      </p:sp>
      <p:sp>
        <p:nvSpPr>
          <p:cNvPr id="3" name="Text Placeholder 2"/>
          <p:cNvSpPr>
            <a:spLocks noGrp="1"/>
          </p:cNvSpPr>
          <p:nvPr>
            <p:ph type="body" idx="4294967295"/>
          </p:nvPr>
        </p:nvSpPr>
        <p:spPr>
          <a:xfrm>
            <a:off x="381000" y="1295400"/>
            <a:ext cx="8382000" cy="4800600"/>
          </a:xfrm>
          <a:prstGeom prst="rect">
            <a:avLst/>
          </a:prstGeom>
        </p:spPr>
        <p:txBody>
          <a:bodyPr>
            <a:noAutofit/>
          </a:bodyPr>
          <a:lstStyle/>
          <a:p>
            <a:pPr lvl="0">
              <a:buClr>
                <a:srgbClr val="AD0101"/>
              </a:buClr>
              <a:defRPr/>
            </a:pPr>
            <a:r>
              <a:rPr lang="en-US" sz="2000" b="1" dirty="0"/>
              <a:t>5</a:t>
            </a:r>
            <a:r>
              <a:rPr lang="en-US" sz="2000" b="1" baseline="30000" dirty="0" smtClean="0"/>
              <a:t>th</a:t>
            </a:r>
            <a:r>
              <a:rPr lang="en-US" sz="2000" b="1" dirty="0" smtClean="0"/>
              <a:t> – Mass extinction at the end of the Cretaceous and beginning of the Tertiary Periods – known as the </a:t>
            </a:r>
            <a:r>
              <a:rPr lang="en-US" sz="2000" b="1" i="1" dirty="0" smtClean="0"/>
              <a:t>K-T boundary; </a:t>
            </a:r>
            <a:r>
              <a:rPr lang="en-US" sz="2000" b="1" dirty="0" smtClean="0"/>
              <a:t>64,980,000 million years ago</a:t>
            </a:r>
          </a:p>
          <a:p>
            <a:pPr lvl="1">
              <a:buClr>
                <a:srgbClr val="AD0101"/>
              </a:buClr>
              <a:defRPr/>
            </a:pPr>
            <a:r>
              <a:rPr lang="en-US" dirty="0" smtClean="0"/>
              <a:t> There has been found evidence found that a giant asteroid hit Earth along the northern shore of what is now the Yucatan Peninsula</a:t>
            </a:r>
          </a:p>
          <a:p>
            <a:pPr lvl="1">
              <a:buClr>
                <a:srgbClr val="AD0101"/>
              </a:buClr>
              <a:defRPr/>
            </a:pPr>
            <a:r>
              <a:rPr lang="en-US" b="1" dirty="0" smtClean="0"/>
              <a:t>This event altered Earth’s history forever. </a:t>
            </a:r>
          </a:p>
          <a:p>
            <a:pPr lvl="2">
              <a:buClr>
                <a:srgbClr val="AD0101"/>
              </a:buClr>
              <a:defRPr/>
            </a:pPr>
            <a:r>
              <a:rPr lang="en-US" dirty="0" smtClean="0"/>
              <a:t>Although the plant species were not necessarily effected, the planet’s inhabitants largely were largely changed</a:t>
            </a:r>
          </a:p>
          <a:p>
            <a:pPr lvl="2">
              <a:buClr>
                <a:srgbClr val="AD0101"/>
              </a:buClr>
              <a:defRPr/>
            </a:pPr>
            <a:r>
              <a:rPr lang="en-US" dirty="0" smtClean="0"/>
              <a:t>All of the dinosaurs disappeared, including 70% of all genera and their associated species</a:t>
            </a:r>
          </a:p>
          <a:p>
            <a:pPr lvl="2">
              <a:buClr>
                <a:srgbClr val="AD0101"/>
              </a:buClr>
              <a:defRPr/>
            </a:pPr>
            <a:r>
              <a:rPr lang="en-US" dirty="0" smtClean="0"/>
              <a:t>Some reptiles, such as crocodiles, alligators, and turtles and some birds, plants and smaller mammals survived either by their kind of habitat or where they lived</a:t>
            </a:r>
          </a:p>
        </p:txBody>
      </p:sp>
    </p:spTree>
    <p:extLst>
      <p:ext uri="{BB962C8B-B14F-4D97-AF65-F5344CB8AC3E}">
        <p14:creationId xmlns:p14="http://schemas.microsoft.com/office/powerpoint/2010/main" val="18137668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0355" y="624342"/>
            <a:ext cx="4580100" cy="461665"/>
          </a:xfrm>
          <a:prstGeom prst="rect">
            <a:avLst/>
          </a:prstGeom>
          <a:noFill/>
        </p:spPr>
        <p:txBody>
          <a:bodyPr wrap="none" rtlCol="0">
            <a:spAutoFit/>
          </a:bodyPr>
          <a:lstStyle/>
          <a:p>
            <a:r>
              <a:rPr lang="en-US" b="1" dirty="0" smtClean="0"/>
              <a:t>Large Impact Carter in Mexico</a:t>
            </a:r>
            <a:endParaRPr lang="en-US" b="1" dirty="0"/>
          </a:p>
        </p:txBody>
      </p:sp>
      <p:pic>
        <p:nvPicPr>
          <p:cNvPr id="3074" name="Picture 2" descr="F:\class\class\Natural Hazards\Chapters\Chapter 14\impact are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219200"/>
            <a:ext cx="7324675" cy="4824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30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0791" y="533400"/>
            <a:ext cx="8991600" cy="685800"/>
          </a:xfrm>
          <a:prstGeom prst="rect">
            <a:avLst/>
          </a:prstGeom>
        </p:spPr>
        <p:txBody>
          <a:bodyPr>
            <a:noAutofit/>
          </a:bodyPr>
          <a:lstStyle/>
          <a:p>
            <a:pPr>
              <a:defRPr/>
            </a:pPr>
            <a:r>
              <a:rPr lang="en-US" sz="3600" dirty="0" smtClean="0"/>
              <a:t>Earth’s </a:t>
            </a:r>
            <a:r>
              <a:rPr lang="en-US" sz="3600" dirty="0"/>
              <a:t>Mass-Extinction Events</a:t>
            </a:r>
          </a:p>
        </p:txBody>
      </p:sp>
      <p:sp>
        <p:nvSpPr>
          <p:cNvPr id="3" name="Text Placeholder 2"/>
          <p:cNvSpPr>
            <a:spLocks noGrp="1"/>
          </p:cNvSpPr>
          <p:nvPr>
            <p:ph type="body" idx="4294967295"/>
          </p:nvPr>
        </p:nvSpPr>
        <p:spPr>
          <a:xfrm>
            <a:off x="381000" y="1447800"/>
            <a:ext cx="8382000" cy="4648200"/>
          </a:xfrm>
          <a:prstGeom prst="rect">
            <a:avLst/>
          </a:prstGeom>
        </p:spPr>
        <p:txBody>
          <a:bodyPr>
            <a:noAutofit/>
          </a:bodyPr>
          <a:lstStyle/>
          <a:p>
            <a:pPr lvl="0">
              <a:buClr>
                <a:srgbClr val="AD0101"/>
              </a:buClr>
              <a:defRPr/>
            </a:pPr>
            <a:r>
              <a:rPr lang="en-US" u="sng" dirty="0" smtClean="0"/>
              <a:t>Why did this extinction happen??? This is a very new theory</a:t>
            </a:r>
            <a:endParaRPr lang="en-US" dirty="0" smtClean="0"/>
          </a:p>
          <a:p>
            <a:pPr lvl="1">
              <a:buClr>
                <a:srgbClr val="AD0101"/>
              </a:buClr>
              <a:defRPr/>
            </a:pPr>
            <a:r>
              <a:rPr lang="en-US" dirty="0" smtClean="0"/>
              <a:t>After the impact of the asteroid, there were wildfires </a:t>
            </a:r>
          </a:p>
          <a:p>
            <a:pPr lvl="1">
              <a:buClr>
                <a:srgbClr val="AD0101"/>
              </a:buClr>
              <a:defRPr/>
            </a:pPr>
            <a:r>
              <a:rPr lang="en-US" dirty="0" smtClean="0"/>
              <a:t>Some plants and animals were better at adapting to new climate</a:t>
            </a:r>
          </a:p>
          <a:p>
            <a:pPr lvl="1">
              <a:buClr>
                <a:srgbClr val="AD0101"/>
              </a:buClr>
              <a:defRPr/>
            </a:pPr>
            <a:r>
              <a:rPr lang="en-US" dirty="0" smtClean="0"/>
              <a:t>Since the dinosaurs could not adapt and died, the evolution of mammals happened</a:t>
            </a:r>
          </a:p>
          <a:p>
            <a:pPr lvl="2">
              <a:buClr>
                <a:srgbClr val="AD0101"/>
              </a:buClr>
              <a:defRPr/>
            </a:pPr>
            <a:r>
              <a:rPr lang="en-US" sz="2200" dirty="0" smtClean="0"/>
              <a:t>This included primates and humans</a:t>
            </a:r>
          </a:p>
          <a:p>
            <a:pPr lvl="2">
              <a:buClr>
                <a:srgbClr val="AD0101"/>
              </a:buClr>
              <a:defRPr/>
            </a:pPr>
            <a:r>
              <a:rPr lang="en-US" sz="2200" dirty="0" smtClean="0"/>
              <a:t>The history of this extinction was discovered by examining rocks and the mineral they are made up of, this would be iridium</a:t>
            </a:r>
          </a:p>
          <a:p>
            <a:pPr lvl="2">
              <a:buClr>
                <a:srgbClr val="AD0101"/>
              </a:buClr>
              <a:defRPr/>
            </a:pPr>
            <a:r>
              <a:rPr lang="en-US" sz="2200" dirty="0" smtClean="0"/>
              <a:t>This exploration of the rocks helped to develop the theory of the asteroid strike and the extinctions which happened after was formulated between 1980 and the discovery of the crater in 1991  </a:t>
            </a:r>
          </a:p>
        </p:txBody>
      </p:sp>
    </p:spTree>
    <p:extLst>
      <p:ext uri="{BB962C8B-B14F-4D97-AF65-F5344CB8AC3E}">
        <p14:creationId xmlns:p14="http://schemas.microsoft.com/office/powerpoint/2010/main" val="34515452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Summarizing the K-T Extinction Event</a:t>
            </a:r>
            <a:endParaRPr lang="en-US" sz="3600" dirty="0"/>
          </a:p>
        </p:txBody>
      </p:sp>
      <p:sp>
        <p:nvSpPr>
          <p:cNvPr id="3" name="Text Placeholder 2"/>
          <p:cNvSpPr>
            <a:spLocks noGrp="1"/>
          </p:cNvSpPr>
          <p:nvPr>
            <p:ph type="body" idx="4294967295"/>
          </p:nvPr>
        </p:nvSpPr>
        <p:spPr>
          <a:xfrm>
            <a:off x="304800" y="1219200"/>
            <a:ext cx="8686800" cy="5105400"/>
          </a:xfrm>
          <a:prstGeom prst="rect">
            <a:avLst/>
          </a:prstGeom>
        </p:spPr>
        <p:txBody>
          <a:bodyPr>
            <a:normAutofit/>
          </a:bodyPr>
          <a:lstStyle/>
          <a:p>
            <a:pPr marL="273050" lvl="0" indent="-273050" fontAlgn="base">
              <a:lnSpc>
                <a:spcPct val="80000"/>
              </a:lnSpc>
              <a:spcAft>
                <a:spcPct val="0"/>
              </a:spcAft>
              <a:buClr>
                <a:srgbClr val="AD0101"/>
              </a:buClr>
              <a:buFont typeface="Arial" charset="0"/>
              <a:buChar char="•"/>
            </a:pPr>
            <a:r>
              <a:rPr lang="en-US" altLang="en-US" sz="2400" dirty="0" smtClean="0">
                <a:solidFill>
                  <a:srgbClr val="303030"/>
                </a:solidFill>
              </a:rPr>
              <a:t>The impact of the asteroid caused a global catastrophic killing</a:t>
            </a:r>
          </a:p>
          <a:p>
            <a:pPr marL="593090" lvl="1" indent="-273050" fontAlgn="base">
              <a:lnSpc>
                <a:spcPct val="80000"/>
              </a:lnSpc>
              <a:spcAft>
                <a:spcPct val="0"/>
              </a:spcAft>
              <a:buClr>
                <a:srgbClr val="AD0101"/>
              </a:buClr>
              <a:buFont typeface="Arial" charset="0"/>
              <a:buChar char="•"/>
            </a:pPr>
            <a:r>
              <a:rPr lang="en-US" altLang="en-US" dirty="0" smtClean="0">
                <a:solidFill>
                  <a:srgbClr val="303030"/>
                </a:solidFill>
              </a:rPr>
              <a:t>The asteroid took about a half a second to blast through the atmosphere</a:t>
            </a:r>
          </a:p>
          <a:p>
            <a:pPr marL="593090" lvl="1" indent="-273050" fontAlgn="base">
              <a:lnSpc>
                <a:spcPct val="80000"/>
              </a:lnSpc>
              <a:spcAft>
                <a:spcPct val="0"/>
              </a:spcAft>
              <a:buClr>
                <a:srgbClr val="AD0101"/>
              </a:buClr>
              <a:buFont typeface="Arial" charset="0"/>
              <a:buChar char="•"/>
            </a:pPr>
            <a:r>
              <a:rPr lang="en-US" altLang="en-US" dirty="0">
                <a:solidFill>
                  <a:srgbClr val="303030"/>
                </a:solidFill>
              </a:rPr>
              <a:t>On impact the asteroid blasted a hole – about 125 miles across and 25 miles </a:t>
            </a:r>
            <a:r>
              <a:rPr lang="en-US" altLang="en-US" dirty="0" smtClean="0">
                <a:solidFill>
                  <a:srgbClr val="303030"/>
                </a:solidFill>
              </a:rPr>
              <a:t>deep</a:t>
            </a:r>
          </a:p>
          <a:p>
            <a:pPr marL="593090" lvl="1" indent="-273050" fontAlgn="base">
              <a:lnSpc>
                <a:spcPct val="80000"/>
              </a:lnSpc>
              <a:spcAft>
                <a:spcPct val="0"/>
              </a:spcAft>
              <a:buClr>
                <a:srgbClr val="AD0101"/>
              </a:buClr>
              <a:buFont typeface="Arial" charset="0"/>
              <a:buChar char="•"/>
            </a:pPr>
            <a:r>
              <a:rPr lang="en-US" altLang="en-US" dirty="0" smtClean="0">
                <a:solidFill>
                  <a:srgbClr val="303030"/>
                </a:solidFill>
              </a:rPr>
              <a:t>The </a:t>
            </a:r>
            <a:r>
              <a:rPr lang="en-US" altLang="en-US" sz="2200" dirty="0" smtClean="0">
                <a:solidFill>
                  <a:srgbClr val="303030"/>
                </a:solidFill>
              </a:rPr>
              <a:t>contact shock waves crushed rocks, melting some of them together, throwing all sorts of rock particles into the atmosphere</a:t>
            </a:r>
          </a:p>
          <a:p>
            <a:pPr marL="593090" lvl="1" indent="-273050" fontAlgn="base">
              <a:lnSpc>
                <a:spcPct val="80000"/>
              </a:lnSpc>
              <a:spcAft>
                <a:spcPct val="0"/>
              </a:spcAft>
              <a:buClr>
                <a:srgbClr val="AD0101"/>
              </a:buClr>
              <a:buFont typeface="Arial" charset="0"/>
              <a:buChar char="•"/>
            </a:pPr>
            <a:r>
              <a:rPr lang="en-US" altLang="en-US" sz="2200" dirty="0" smtClean="0">
                <a:solidFill>
                  <a:srgbClr val="303030"/>
                </a:solidFill>
              </a:rPr>
              <a:t>This only took about 2 seconds</a:t>
            </a:r>
          </a:p>
          <a:p>
            <a:pPr marL="593090" lvl="1" indent="-273050" fontAlgn="base">
              <a:lnSpc>
                <a:spcPct val="80000"/>
              </a:lnSpc>
              <a:spcAft>
                <a:spcPct val="0"/>
              </a:spcAft>
              <a:buClr>
                <a:srgbClr val="AD0101"/>
              </a:buClr>
              <a:buFont typeface="Arial" charset="0"/>
              <a:buChar char="•"/>
            </a:pPr>
            <a:r>
              <a:rPr lang="en-US" altLang="en-US" sz="2200" dirty="0" smtClean="0">
                <a:solidFill>
                  <a:srgbClr val="303030"/>
                </a:solidFill>
              </a:rPr>
              <a:t>The impact huge blanket of debris was build around the crater in those 2 seconds</a:t>
            </a:r>
          </a:p>
          <a:p>
            <a:pPr marL="593090" lvl="1" indent="-273050" fontAlgn="base">
              <a:lnSpc>
                <a:spcPct val="80000"/>
              </a:lnSpc>
              <a:spcAft>
                <a:spcPct val="0"/>
              </a:spcAft>
              <a:buClr>
                <a:srgbClr val="AD0101"/>
              </a:buClr>
              <a:buFont typeface="Arial" charset="0"/>
              <a:buChar char="•"/>
            </a:pPr>
            <a:r>
              <a:rPr lang="en-US" altLang="en-US" dirty="0" smtClean="0">
                <a:solidFill>
                  <a:srgbClr val="303030"/>
                </a:solidFill>
              </a:rPr>
              <a:t>The impact created a gigantic cloud of vaporized rocks and gases would produce and equally large fireball  mushroom cloud</a:t>
            </a:r>
          </a:p>
          <a:p>
            <a:pPr marL="593090" lvl="1" indent="-273050" fontAlgn="base">
              <a:lnSpc>
                <a:spcPct val="80000"/>
              </a:lnSpc>
              <a:spcAft>
                <a:spcPct val="0"/>
              </a:spcAft>
              <a:buClr>
                <a:srgbClr val="AD0101"/>
              </a:buClr>
              <a:buFont typeface="Arial" charset="0"/>
              <a:buChar char="•"/>
            </a:pPr>
            <a:r>
              <a:rPr lang="en-US" altLang="en-US" dirty="0" smtClean="0">
                <a:solidFill>
                  <a:srgbClr val="303030"/>
                </a:solidFill>
              </a:rPr>
              <a:t>The </a:t>
            </a:r>
            <a:r>
              <a:rPr lang="en-US" altLang="en-US" sz="2200" dirty="0" smtClean="0">
                <a:solidFill>
                  <a:srgbClr val="303030"/>
                </a:solidFill>
              </a:rPr>
              <a:t>fireball produced sufficient heat and ballistic rocks set fires around the globe and destroyed anything within miles</a:t>
            </a:r>
          </a:p>
          <a:p>
            <a:pPr marL="593090" lvl="1" indent="-273050" fontAlgn="base">
              <a:lnSpc>
                <a:spcPct val="80000"/>
              </a:lnSpc>
              <a:spcAft>
                <a:spcPct val="0"/>
              </a:spcAft>
              <a:buClr>
                <a:srgbClr val="AD0101"/>
              </a:buClr>
              <a:buFont typeface="Arial" charset="0"/>
              <a:buChar char="•"/>
            </a:pPr>
            <a:r>
              <a:rPr lang="en-US" altLang="en-US" dirty="0" smtClean="0">
                <a:solidFill>
                  <a:srgbClr val="303030"/>
                </a:solidFill>
              </a:rPr>
              <a:t>Vaporized gypsum salts produced sulfuric acid in the atmosphere</a:t>
            </a:r>
            <a:endParaRPr lang="en-US" altLang="en-US" sz="2200" dirty="0">
              <a:solidFill>
                <a:srgbClr val="303030"/>
              </a:solidFill>
            </a:endParaRPr>
          </a:p>
        </p:txBody>
      </p:sp>
    </p:spTree>
    <p:extLst>
      <p:ext uri="{BB962C8B-B14F-4D97-AF65-F5344CB8AC3E}">
        <p14:creationId xmlns:p14="http://schemas.microsoft.com/office/powerpoint/2010/main" val="23121354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Summarizing the K-T Extinction Event</a:t>
            </a:r>
            <a:endParaRPr lang="en-US" sz="3600" dirty="0"/>
          </a:p>
        </p:txBody>
      </p:sp>
      <p:sp>
        <p:nvSpPr>
          <p:cNvPr id="3" name="Text Placeholder 2"/>
          <p:cNvSpPr>
            <a:spLocks noGrp="1"/>
          </p:cNvSpPr>
          <p:nvPr>
            <p:ph type="body" idx="4294967295"/>
          </p:nvPr>
        </p:nvSpPr>
        <p:spPr>
          <a:xfrm>
            <a:off x="152400" y="990600"/>
            <a:ext cx="8991600" cy="5334000"/>
          </a:xfrm>
          <a:prstGeom prst="rect">
            <a:avLst/>
          </a:prstGeom>
        </p:spPr>
        <p:txBody>
          <a:bodyPr>
            <a:normAutofit/>
          </a:bodyPr>
          <a:lstStyle/>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Additional acids were added to the atmosphere as a result of burning nitrogen in the atmosphere, creating acid rain</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The acid rain would continue to fall for a long period of time after the impact</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The dust in the atmosphere circled Earth for months blocking sunlight from reaching the lower atmosphere</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Without any sunlight there was no photosynthesis on the land and in the ocean</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The acid rain was toxic to many living things in the terrestrial and shallow marine waters. This caused the food chain to virtually stop functioning</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Since part of the impact was in the ocean, the seafloor was disturbed causing huge tsunamis to race across the Gulf of Mexico and inundate parts of North America</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Wildfires ravaged southern North America, all of Central America, parts of South America, Africa, Asia, and Australia</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The climate first cooled because of lack of sunlight</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It then warmed as aerosols and carbon dioxide enhanced the greenhouse effect</a:t>
            </a:r>
          </a:p>
          <a:p>
            <a:pPr marL="593090" lvl="1" indent="-273050" fontAlgn="base">
              <a:lnSpc>
                <a:spcPct val="80000"/>
              </a:lnSpc>
              <a:spcAft>
                <a:spcPct val="0"/>
              </a:spcAft>
              <a:buClr>
                <a:srgbClr val="AD0101"/>
              </a:buClr>
              <a:buFont typeface="Arial" charset="0"/>
              <a:buChar char="•"/>
            </a:pPr>
            <a:r>
              <a:rPr lang="en-US" altLang="en-US" sz="2000" dirty="0" smtClean="0">
                <a:solidFill>
                  <a:srgbClr val="303030"/>
                </a:solidFill>
              </a:rPr>
              <a:t>Finally, large numbers of ferns restored plant cover on the burned landscape which started to bring normality to the Earth’s atmosphere</a:t>
            </a:r>
          </a:p>
        </p:txBody>
      </p:sp>
    </p:spTree>
    <p:extLst>
      <p:ext uri="{BB962C8B-B14F-4D97-AF65-F5344CB8AC3E}">
        <p14:creationId xmlns:p14="http://schemas.microsoft.com/office/powerpoint/2010/main" val="9373139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8935" y="543580"/>
            <a:ext cx="7239000" cy="523220"/>
          </a:xfrm>
          <a:prstGeom prst="rect">
            <a:avLst/>
          </a:prstGeom>
          <a:noFill/>
        </p:spPr>
        <p:txBody>
          <a:bodyPr wrap="square" rtlCol="0">
            <a:spAutoFit/>
          </a:bodyPr>
          <a:lstStyle/>
          <a:p>
            <a:r>
              <a:rPr lang="en-US" sz="2800" b="1" dirty="0" smtClean="0"/>
              <a:t>The sequence of events in the K-T event</a:t>
            </a:r>
            <a:endParaRPr lang="en-US" sz="2800" b="1" dirty="0"/>
          </a:p>
        </p:txBody>
      </p:sp>
      <p:pic>
        <p:nvPicPr>
          <p:cNvPr id="5125" name="Picture 5" descr="F:\class\class\Natural Hazards\Chapters\Chapter 14\catastropic impa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63298"/>
            <a:ext cx="4093088" cy="29087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class\class\Natural Hazards\Chapters\Chapter 14\catastropic impact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636579"/>
            <a:ext cx="3789834" cy="4176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0092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0791" y="533400"/>
            <a:ext cx="8991600" cy="685800"/>
          </a:xfrm>
          <a:prstGeom prst="rect">
            <a:avLst/>
          </a:prstGeom>
        </p:spPr>
        <p:txBody>
          <a:bodyPr>
            <a:noAutofit/>
          </a:bodyPr>
          <a:lstStyle/>
          <a:p>
            <a:pPr>
              <a:defRPr/>
            </a:pPr>
            <a:r>
              <a:rPr lang="en-US" sz="3600" dirty="0" smtClean="0"/>
              <a:t>Earth’s </a:t>
            </a:r>
            <a:r>
              <a:rPr lang="en-US" sz="3600" dirty="0"/>
              <a:t>Mass-Extinction Events</a:t>
            </a:r>
          </a:p>
        </p:txBody>
      </p:sp>
      <p:sp>
        <p:nvSpPr>
          <p:cNvPr id="3" name="Text Placeholder 2"/>
          <p:cNvSpPr>
            <a:spLocks noGrp="1"/>
          </p:cNvSpPr>
          <p:nvPr>
            <p:ph type="body" idx="4294967295"/>
          </p:nvPr>
        </p:nvSpPr>
        <p:spPr>
          <a:xfrm>
            <a:off x="381000" y="1447800"/>
            <a:ext cx="8534400" cy="4648200"/>
          </a:xfrm>
          <a:prstGeom prst="rect">
            <a:avLst/>
          </a:prstGeom>
        </p:spPr>
        <p:txBody>
          <a:bodyPr>
            <a:noAutofit/>
          </a:bodyPr>
          <a:lstStyle/>
          <a:p>
            <a:pPr>
              <a:buClr>
                <a:srgbClr val="AD0101"/>
              </a:buClr>
              <a:defRPr/>
            </a:pPr>
            <a:r>
              <a:rPr lang="en-US" dirty="0" smtClean="0"/>
              <a:t>6</a:t>
            </a:r>
            <a:r>
              <a:rPr lang="en-US" baseline="30000" dirty="0" smtClean="0"/>
              <a:t>th</a:t>
            </a:r>
            <a:r>
              <a:rPr lang="en-US" dirty="0" smtClean="0"/>
              <a:t> – 34 million years ago there was a mass extinction which for years scientists thought was brought on by another impact or airburst</a:t>
            </a:r>
          </a:p>
          <a:p>
            <a:pPr lvl="1">
              <a:buClr>
                <a:srgbClr val="AD0101"/>
              </a:buClr>
              <a:defRPr/>
            </a:pPr>
            <a:r>
              <a:rPr lang="en-US" sz="2400" dirty="0" smtClean="0"/>
              <a:t>At first scientists believed this extinction was due to climate change brought on by tectonic movement</a:t>
            </a:r>
          </a:p>
          <a:p>
            <a:pPr lvl="1">
              <a:buClr>
                <a:srgbClr val="AD0101"/>
              </a:buClr>
              <a:defRPr/>
            </a:pPr>
            <a:r>
              <a:rPr lang="en-US" sz="2400" dirty="0" smtClean="0"/>
              <a:t> The movement of the plates cooled the ocean currents in the Southern Hemisphere.  </a:t>
            </a:r>
            <a:endParaRPr lang="en-US" sz="2400" dirty="0"/>
          </a:p>
          <a:p>
            <a:pPr lvl="1">
              <a:buClr>
                <a:srgbClr val="AD0101"/>
              </a:buClr>
              <a:defRPr/>
            </a:pPr>
            <a:r>
              <a:rPr lang="en-US" sz="2400" dirty="0" smtClean="0"/>
              <a:t>This change in the currents change the water around Antarctica would produce the Antarctic ice cap</a:t>
            </a:r>
          </a:p>
          <a:p>
            <a:pPr lvl="1">
              <a:buClr>
                <a:srgbClr val="AD0101"/>
              </a:buClr>
              <a:defRPr/>
            </a:pPr>
            <a:r>
              <a:rPr lang="en-US" sz="2400" dirty="0"/>
              <a:t>R</a:t>
            </a:r>
            <a:r>
              <a:rPr lang="en-US" sz="2400" dirty="0" smtClean="0"/>
              <a:t>esulting in global cooling and drying in the atmosphere</a:t>
            </a:r>
          </a:p>
          <a:p>
            <a:pPr lvl="1">
              <a:buClr>
                <a:srgbClr val="AD0101"/>
              </a:buClr>
              <a:defRPr/>
            </a:pPr>
            <a:endParaRPr lang="en-US" dirty="0" smtClean="0"/>
          </a:p>
        </p:txBody>
      </p:sp>
    </p:spTree>
    <p:extLst>
      <p:ext uri="{BB962C8B-B14F-4D97-AF65-F5344CB8AC3E}">
        <p14:creationId xmlns:p14="http://schemas.microsoft.com/office/powerpoint/2010/main" val="31908603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304800"/>
            <a:ext cx="8991600" cy="685800"/>
          </a:xfrm>
          <a:prstGeom prst="rect">
            <a:avLst/>
          </a:prstGeom>
        </p:spPr>
        <p:txBody>
          <a:bodyPr>
            <a:noAutofit/>
          </a:bodyPr>
          <a:lstStyle/>
          <a:p>
            <a:pPr>
              <a:defRPr/>
            </a:pPr>
            <a:r>
              <a:rPr lang="en-US" sz="3600" dirty="0" smtClean="0"/>
              <a:t>Earth’s </a:t>
            </a:r>
            <a:r>
              <a:rPr lang="en-US" sz="3600" dirty="0"/>
              <a:t>Mass-Extinction Events</a:t>
            </a:r>
          </a:p>
        </p:txBody>
      </p:sp>
      <p:sp>
        <p:nvSpPr>
          <p:cNvPr id="3" name="Text Placeholder 2"/>
          <p:cNvSpPr>
            <a:spLocks noGrp="1"/>
          </p:cNvSpPr>
          <p:nvPr>
            <p:ph type="body" idx="4294967295"/>
          </p:nvPr>
        </p:nvSpPr>
        <p:spPr>
          <a:xfrm>
            <a:off x="228600" y="914400"/>
            <a:ext cx="8915400" cy="5105400"/>
          </a:xfrm>
          <a:prstGeom prst="rect">
            <a:avLst/>
          </a:prstGeom>
        </p:spPr>
        <p:txBody>
          <a:bodyPr>
            <a:noAutofit/>
          </a:bodyPr>
          <a:lstStyle/>
          <a:p>
            <a:pPr>
              <a:buClr>
                <a:srgbClr val="AD0101"/>
              </a:buClr>
              <a:defRPr/>
            </a:pPr>
            <a:r>
              <a:rPr lang="en-US" sz="2300" b="1" dirty="0" smtClean="0"/>
              <a:t>The last mass extinction is thought to happen near the end of the Pleistocene Epoch (Ice Age) or approximately 12,900 years ago</a:t>
            </a:r>
          </a:p>
          <a:p>
            <a:pPr lvl="1">
              <a:buClr>
                <a:srgbClr val="AD0101"/>
              </a:buClr>
              <a:defRPr/>
            </a:pPr>
            <a:r>
              <a:rPr lang="en-US" sz="2000" dirty="0" smtClean="0"/>
              <a:t>The mass extinction was of  the large mammals and ancient Clovis People who roamed North America during the last Ice Age</a:t>
            </a:r>
          </a:p>
          <a:p>
            <a:pPr lvl="1">
              <a:buClr>
                <a:srgbClr val="AD0101"/>
              </a:buClr>
              <a:defRPr/>
            </a:pPr>
            <a:r>
              <a:rPr lang="en-US" sz="2000" dirty="0" smtClean="0"/>
              <a:t>The extinction of the large animals was first thought by scientists to be the result of over hunting by the Clovis or climatic cooling</a:t>
            </a:r>
          </a:p>
          <a:p>
            <a:pPr lvl="1">
              <a:buClr>
                <a:srgbClr val="AD0101"/>
              </a:buClr>
              <a:defRPr/>
            </a:pPr>
            <a:r>
              <a:rPr lang="en-US" sz="2000" dirty="0" smtClean="0"/>
              <a:t>A new theory is now being consider, scientists think another large air burst happened when the asteroid exploded over North America leaving a thin layer of black dust in the air and found in rocks across the United States. This explosion started fires, created shock waves and other damaging events</a:t>
            </a:r>
          </a:p>
          <a:p>
            <a:pPr lvl="1">
              <a:buClr>
                <a:srgbClr val="AD0101"/>
              </a:buClr>
              <a:defRPr/>
            </a:pPr>
            <a:r>
              <a:rPr lang="en-US" sz="2000" dirty="0" smtClean="0"/>
              <a:t>The dust intensified the climate change, increasing the Ice Age</a:t>
            </a:r>
          </a:p>
          <a:p>
            <a:pPr lvl="1">
              <a:buClr>
                <a:srgbClr val="AD0101"/>
              </a:buClr>
              <a:defRPr/>
            </a:pPr>
            <a:r>
              <a:rPr lang="en-US" sz="2000" dirty="0" smtClean="0"/>
              <a:t>Within the next 200 hundred years, all these huge animals and the Clovis people would disappear from the face of the earth</a:t>
            </a:r>
          </a:p>
          <a:p>
            <a:pPr lvl="1">
              <a:buClr>
                <a:srgbClr val="AD0101"/>
              </a:buClr>
              <a:defRPr/>
            </a:pPr>
            <a:r>
              <a:rPr lang="en-US" sz="2000" dirty="0" smtClean="0"/>
              <a:t>This is still theory, scientists are still investigating this theory</a:t>
            </a:r>
          </a:p>
        </p:txBody>
      </p:sp>
    </p:spTree>
    <p:extLst>
      <p:ext uri="{BB962C8B-B14F-4D97-AF65-F5344CB8AC3E}">
        <p14:creationId xmlns:p14="http://schemas.microsoft.com/office/powerpoint/2010/main" val="3572778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905000" y="1143000"/>
            <a:ext cx="5638800" cy="4911725"/>
          </a:xfrm>
          <a:prstGeom prst="rect">
            <a:avLst/>
          </a:prstGeom>
        </p:spPr>
        <p:txBody>
          <a:bodyPr>
            <a:normAutofit fontScale="92500" lnSpcReduction="20000"/>
          </a:bodyPr>
          <a:lstStyle/>
          <a:p>
            <a:pPr marL="0" indent="0" algn="ctr">
              <a:buNone/>
              <a:defRPr/>
            </a:pPr>
            <a:r>
              <a:rPr lang="en-US" sz="2600" dirty="0" smtClean="0"/>
              <a:t>Born from the wreckage of stars, </a:t>
            </a:r>
          </a:p>
          <a:p>
            <a:pPr marL="0" indent="0" algn="ctr">
              <a:buNone/>
              <a:defRPr/>
            </a:pPr>
            <a:r>
              <a:rPr lang="en-US" sz="2600" dirty="0" smtClean="0"/>
              <a:t>compressed to a solid state by the force of its own gravity, mobilized by heat of gravity and radioactivity, </a:t>
            </a:r>
          </a:p>
          <a:p>
            <a:pPr marL="0" indent="0" algn="ctr">
              <a:buNone/>
              <a:defRPr/>
            </a:pPr>
            <a:r>
              <a:rPr lang="en-US" sz="2600" dirty="0" smtClean="0"/>
              <a:t>clothed in its filmy garments of air and water by the hot breath of volcanoes, </a:t>
            </a:r>
          </a:p>
          <a:p>
            <a:pPr marL="0" indent="0" algn="ctr">
              <a:buNone/>
              <a:defRPr/>
            </a:pPr>
            <a:r>
              <a:rPr lang="en-US" sz="2600" dirty="0" smtClean="0"/>
              <a:t>shaped and mineralized by 4.6 billion years of crustal evolution, </a:t>
            </a:r>
          </a:p>
          <a:p>
            <a:pPr marL="0" indent="0" algn="ctr">
              <a:buNone/>
              <a:defRPr/>
            </a:pPr>
            <a:r>
              <a:rPr lang="en-US" sz="2600" dirty="0" smtClean="0"/>
              <a:t>warmed and peopled by the Sun, </a:t>
            </a:r>
          </a:p>
          <a:p>
            <a:pPr marL="0" indent="0" algn="ctr">
              <a:buNone/>
              <a:defRPr/>
            </a:pPr>
            <a:r>
              <a:rPr lang="en-US" sz="2600" dirty="0" smtClean="0"/>
              <a:t>this resilient but finite globe is all our species has to sustain it forever.</a:t>
            </a:r>
          </a:p>
          <a:p>
            <a:pPr marL="0" indent="0">
              <a:buNone/>
              <a:defRPr/>
            </a:pPr>
            <a:endParaRPr lang="en-US" sz="2500" dirty="0"/>
          </a:p>
          <a:p>
            <a:pPr marL="0" indent="0">
              <a:buNone/>
              <a:defRPr/>
            </a:pPr>
            <a:endParaRPr lang="en-US" sz="2500" dirty="0" smtClean="0"/>
          </a:p>
          <a:p>
            <a:pPr marL="0" indent="0" algn="r">
              <a:buNone/>
              <a:defRPr/>
            </a:pPr>
            <a:r>
              <a:rPr lang="en-US" sz="2500" dirty="0" smtClean="0"/>
              <a:t>Preston Cloud, geologist, 1978</a:t>
            </a:r>
          </a:p>
        </p:txBody>
      </p:sp>
      <p:sp>
        <p:nvSpPr>
          <p:cNvPr id="3" name="Title 2"/>
          <p:cNvSpPr>
            <a:spLocks noGrp="1"/>
          </p:cNvSpPr>
          <p:nvPr>
            <p:ph type="title" idx="4294967295"/>
          </p:nvPr>
        </p:nvSpPr>
        <p:spPr>
          <a:xfrm>
            <a:off x="762000" y="228600"/>
            <a:ext cx="7543800" cy="838200"/>
          </a:xfrm>
          <a:prstGeom prst="rect">
            <a:avLst/>
          </a:prstGeom>
        </p:spPr>
        <p:txBody>
          <a:bodyPr>
            <a:normAutofit/>
          </a:bodyPr>
          <a:lstStyle/>
          <a:p>
            <a:pPr algn="ctr">
              <a:defRPr/>
            </a:pPr>
            <a:r>
              <a:rPr lang="en-US" sz="3600" dirty="0" smtClean="0"/>
              <a:t>Earth’s Place in Space</a:t>
            </a:r>
            <a:endParaRPr lang="en-US"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228600" y="22225"/>
            <a:ext cx="8763000" cy="1143000"/>
          </a:xfrm>
        </p:spPr>
        <p:txBody>
          <a:bodyPr/>
          <a:lstStyle/>
          <a:p>
            <a:pPr eaLnBrk="1" hangingPunct="1"/>
            <a:r>
              <a:rPr lang="en-US" sz="3600" dirty="0" smtClean="0"/>
              <a:t>Linkages with Other Natural Hazards</a:t>
            </a:r>
            <a:endParaRPr lang="en-US" altLang="en-US" sz="3600" dirty="0" smtClean="0"/>
          </a:p>
        </p:txBody>
      </p:sp>
      <p:sp>
        <p:nvSpPr>
          <p:cNvPr id="20483" name="Content Placeholder 2"/>
          <p:cNvSpPr>
            <a:spLocks noGrp="1"/>
          </p:cNvSpPr>
          <p:nvPr>
            <p:ph idx="4294967295"/>
          </p:nvPr>
        </p:nvSpPr>
        <p:spPr>
          <a:xfrm>
            <a:off x="457200" y="1219200"/>
            <a:ext cx="8229600" cy="4876800"/>
          </a:xfrm>
        </p:spPr>
        <p:txBody>
          <a:bodyPr rtlCol="0">
            <a:normAutofit/>
          </a:bodyPr>
          <a:lstStyle/>
          <a:p>
            <a:pPr marL="274320" indent="-274320" eaLnBrk="1" fontAlgn="auto" hangingPunct="1">
              <a:lnSpc>
                <a:spcPct val="90000"/>
              </a:lnSpc>
              <a:spcAft>
                <a:spcPts val="0"/>
              </a:spcAft>
              <a:buFont typeface="Arial" pitchFamily="34" charset="0"/>
              <a:buChar char="•"/>
              <a:defRPr/>
            </a:pPr>
            <a:r>
              <a:rPr lang="en-US" sz="2400" dirty="0" smtClean="0"/>
              <a:t>The impact or airburst of an asteroid or comet are a direct cause for a number of natural hazards</a:t>
            </a:r>
          </a:p>
          <a:p>
            <a:pPr marL="0" indent="0" eaLnBrk="1" fontAlgn="auto" hangingPunct="1">
              <a:lnSpc>
                <a:spcPct val="90000"/>
              </a:lnSpc>
              <a:spcAft>
                <a:spcPts val="0"/>
              </a:spcAft>
              <a:buNone/>
              <a:defRPr/>
            </a:pPr>
            <a:endParaRPr lang="en-US" sz="2400" dirty="0" smtClean="0"/>
          </a:p>
          <a:p>
            <a:pPr marL="594995" lvl="1" indent="-274320" eaLnBrk="1" fontAlgn="auto" hangingPunct="1">
              <a:lnSpc>
                <a:spcPct val="90000"/>
              </a:lnSpc>
              <a:spcAft>
                <a:spcPts val="0"/>
              </a:spcAft>
              <a:buFont typeface="Arial" pitchFamily="34" charset="0"/>
              <a:buChar char="•"/>
              <a:defRPr/>
            </a:pPr>
            <a:r>
              <a:rPr lang="en-US" sz="2400" dirty="0" smtClean="0"/>
              <a:t>Tsunamis</a:t>
            </a:r>
          </a:p>
          <a:p>
            <a:pPr marL="594995" lvl="1" indent="-274320" eaLnBrk="1" fontAlgn="auto" hangingPunct="1">
              <a:lnSpc>
                <a:spcPct val="90000"/>
              </a:lnSpc>
              <a:spcAft>
                <a:spcPts val="0"/>
              </a:spcAft>
              <a:buFont typeface="Arial" pitchFamily="34" charset="0"/>
              <a:buChar char="•"/>
              <a:defRPr/>
            </a:pPr>
            <a:r>
              <a:rPr lang="en-US" sz="2400" dirty="0" smtClean="0"/>
              <a:t>Wildfires</a:t>
            </a:r>
          </a:p>
          <a:p>
            <a:pPr marL="594995" lvl="1" indent="-274320" eaLnBrk="1" fontAlgn="auto" hangingPunct="1">
              <a:lnSpc>
                <a:spcPct val="90000"/>
              </a:lnSpc>
              <a:spcAft>
                <a:spcPts val="0"/>
              </a:spcAft>
              <a:buFont typeface="Arial" pitchFamily="34" charset="0"/>
              <a:buChar char="•"/>
              <a:defRPr/>
            </a:pPr>
            <a:r>
              <a:rPr lang="en-US" sz="2400" dirty="0" smtClean="0"/>
              <a:t>Earthquakes</a:t>
            </a:r>
          </a:p>
          <a:p>
            <a:pPr marL="594995" lvl="1" indent="-274320" eaLnBrk="1" fontAlgn="auto" hangingPunct="1">
              <a:lnSpc>
                <a:spcPct val="90000"/>
              </a:lnSpc>
              <a:spcAft>
                <a:spcPts val="0"/>
              </a:spcAft>
              <a:buFont typeface="Arial" pitchFamily="34" charset="0"/>
              <a:buChar char="•"/>
              <a:defRPr/>
            </a:pPr>
            <a:r>
              <a:rPr lang="en-US" sz="2400" dirty="0" smtClean="0"/>
              <a:t>Mass Wasting</a:t>
            </a:r>
          </a:p>
          <a:p>
            <a:pPr marL="594995" lvl="1" indent="-274320" eaLnBrk="1" fontAlgn="auto" hangingPunct="1">
              <a:lnSpc>
                <a:spcPct val="90000"/>
              </a:lnSpc>
              <a:spcAft>
                <a:spcPts val="0"/>
              </a:spcAft>
              <a:buFont typeface="Arial" pitchFamily="34" charset="0"/>
              <a:buChar char="•"/>
              <a:defRPr/>
            </a:pPr>
            <a:r>
              <a:rPr lang="en-US" sz="2400" dirty="0" smtClean="0"/>
              <a:t>Climate Change</a:t>
            </a:r>
          </a:p>
          <a:p>
            <a:pPr marL="594995" lvl="1" indent="-274320" eaLnBrk="1" fontAlgn="auto" hangingPunct="1">
              <a:lnSpc>
                <a:spcPct val="90000"/>
              </a:lnSpc>
              <a:spcAft>
                <a:spcPts val="0"/>
              </a:spcAft>
              <a:buFont typeface="Arial" pitchFamily="34" charset="0"/>
              <a:buChar char="•"/>
              <a:defRPr/>
            </a:pPr>
            <a:r>
              <a:rPr lang="en-US" sz="2400" dirty="0" smtClean="0"/>
              <a:t>Volcano Eruptions</a:t>
            </a:r>
          </a:p>
          <a:p>
            <a:pPr marL="594995" lvl="1" indent="-274320" eaLnBrk="1" fontAlgn="auto" hangingPunct="1">
              <a:lnSpc>
                <a:spcPct val="90000"/>
              </a:lnSpc>
              <a:spcAft>
                <a:spcPts val="0"/>
              </a:spcAft>
              <a:buFont typeface="Arial" pitchFamily="34" charset="0"/>
              <a:buChar char="•"/>
              <a:defRPr/>
            </a:pPr>
            <a:r>
              <a:rPr lang="en-US" sz="2400" dirty="0" smtClean="0"/>
              <a:t>Seismic waves</a:t>
            </a:r>
          </a:p>
        </p:txBody>
      </p:sp>
    </p:spTree>
    <p:extLst>
      <p:ext uri="{BB962C8B-B14F-4D97-AF65-F5344CB8AC3E}">
        <p14:creationId xmlns:p14="http://schemas.microsoft.com/office/powerpoint/2010/main" val="11303085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990600"/>
            <a:ext cx="8763000" cy="5064125"/>
          </a:xfrm>
        </p:spPr>
        <p:txBody>
          <a:bodyPr>
            <a:noAutofit/>
          </a:bodyPr>
          <a:lstStyle/>
          <a:p>
            <a:pPr>
              <a:defRPr/>
            </a:pPr>
            <a:r>
              <a:rPr lang="en-US" sz="2300" dirty="0" smtClean="0"/>
              <a:t>What are the </a:t>
            </a:r>
            <a:r>
              <a:rPr lang="en-US" sz="2300" b="1" dirty="0" smtClean="0"/>
              <a:t>related risks of </a:t>
            </a:r>
            <a:r>
              <a:rPr lang="en-US" sz="2300" b="1" dirty="0"/>
              <a:t>i</a:t>
            </a:r>
            <a:r>
              <a:rPr lang="en-US" sz="2300" b="1" dirty="0" smtClean="0"/>
              <a:t>mpacts and how can they be reduced</a:t>
            </a:r>
          </a:p>
          <a:p>
            <a:pPr lvl="1">
              <a:defRPr/>
            </a:pPr>
            <a:r>
              <a:rPr lang="en-US" sz="2300" dirty="0" smtClean="0"/>
              <a:t>The is risks are related by both the probability that it might occur and the consequences should it take place</a:t>
            </a:r>
          </a:p>
          <a:p>
            <a:pPr lvl="2">
              <a:defRPr/>
            </a:pPr>
            <a:r>
              <a:rPr lang="en-US" sz="2300" dirty="0" smtClean="0"/>
              <a:t>If there was an impact or an airburst of a huge object-its consequences would be catastrophic</a:t>
            </a:r>
          </a:p>
          <a:p>
            <a:pPr lvl="2">
              <a:defRPr/>
            </a:pPr>
            <a:r>
              <a:rPr lang="en-US" sz="2300" dirty="0" smtClean="0"/>
              <a:t>This type of event, although have usually happened millions of years apart</a:t>
            </a:r>
            <a:endParaRPr lang="en-US" sz="2300" dirty="0"/>
          </a:p>
          <a:p>
            <a:pPr lvl="2">
              <a:defRPr/>
            </a:pPr>
            <a:r>
              <a:rPr lang="en-US" sz="2300" dirty="0" smtClean="0"/>
              <a:t>Events of lesser intensity happen around the world daily, but because they are much smaller, there are less effects to deal with</a:t>
            </a:r>
          </a:p>
          <a:p>
            <a:pPr lvl="2">
              <a:defRPr/>
            </a:pPr>
            <a:r>
              <a:rPr lang="en-US" sz="2300" dirty="0" smtClean="0"/>
              <a:t>The probability that you will be hurt by one of the events should they happen is very low since they don’t happen too often</a:t>
            </a:r>
          </a:p>
          <a:p>
            <a:pPr lvl="2">
              <a:defRPr/>
            </a:pPr>
            <a:r>
              <a:rPr lang="en-US" sz="2300" dirty="0" smtClean="0"/>
              <a:t>There is a bigger probability that you will be in a car accident</a:t>
            </a:r>
          </a:p>
        </p:txBody>
      </p:sp>
      <p:sp>
        <p:nvSpPr>
          <p:cNvPr id="3" name="Title 2"/>
          <p:cNvSpPr>
            <a:spLocks noGrp="1"/>
          </p:cNvSpPr>
          <p:nvPr>
            <p:ph type="title" idx="4294967295"/>
          </p:nvPr>
        </p:nvSpPr>
        <p:spPr>
          <a:xfrm>
            <a:off x="457200" y="381000"/>
            <a:ext cx="8229600" cy="762000"/>
          </a:xfrm>
        </p:spPr>
        <p:txBody>
          <a:bodyPr>
            <a:normAutofit/>
          </a:bodyPr>
          <a:lstStyle/>
          <a:p>
            <a:pPr>
              <a:defRPr/>
            </a:pPr>
            <a:r>
              <a:rPr lang="en-US" sz="3600" dirty="0" smtClean="0"/>
              <a:t>Minimizing the Impact Hazard</a:t>
            </a:r>
            <a:endParaRPr lang="en-US" sz="3600" dirty="0"/>
          </a:p>
        </p:txBody>
      </p:sp>
    </p:spTree>
    <p:extLst>
      <p:ext uri="{BB962C8B-B14F-4D97-AF65-F5344CB8AC3E}">
        <p14:creationId xmlns:p14="http://schemas.microsoft.com/office/powerpoint/2010/main" val="21659675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 y="1219200"/>
            <a:ext cx="8991600" cy="4876800"/>
          </a:xfrm>
        </p:spPr>
        <p:txBody>
          <a:bodyPr>
            <a:noAutofit/>
          </a:bodyPr>
          <a:lstStyle/>
          <a:p>
            <a:pPr>
              <a:defRPr/>
            </a:pPr>
            <a:r>
              <a:rPr lang="en-US" u="sng" dirty="0" smtClean="0"/>
              <a:t>Wildfire, although threatening to human life and property, can be beneficial to the ecosystems of the earth</a:t>
            </a:r>
            <a:r>
              <a:rPr lang="en-US" dirty="0" smtClean="0"/>
              <a:t>.</a:t>
            </a:r>
            <a:endParaRPr lang="en-US" dirty="0"/>
          </a:p>
          <a:p>
            <a:pPr lvl="1">
              <a:defRPr/>
            </a:pPr>
            <a:r>
              <a:rPr lang="en-US" sz="2400" dirty="0" smtClean="0"/>
              <a:t>Benefits to the soil</a:t>
            </a:r>
          </a:p>
          <a:p>
            <a:pPr lvl="2">
              <a:defRPr/>
            </a:pPr>
            <a:r>
              <a:rPr lang="en-US" sz="2400" dirty="0" smtClean="0"/>
              <a:t>Increase to the nutrient content of the soil and leave an accumulation of carbon on the surface in the form of carbon</a:t>
            </a:r>
          </a:p>
          <a:p>
            <a:pPr marL="708660" lvl="1" indent="-342900">
              <a:defRPr/>
            </a:pPr>
            <a:r>
              <a:rPr lang="en-US" sz="2400" dirty="0" smtClean="0"/>
              <a:t>Benefits to plants and animals</a:t>
            </a:r>
          </a:p>
          <a:p>
            <a:pPr marL="982980" lvl="2" indent="-342900">
              <a:defRPr/>
            </a:pPr>
            <a:r>
              <a:rPr lang="en-US" sz="2400" dirty="0" smtClean="0"/>
              <a:t>By reducing the number of individuals of species of plant in a given area the result may be beneficial to the plant community</a:t>
            </a:r>
          </a:p>
          <a:p>
            <a:pPr marL="982980" lvl="2" indent="-342900">
              <a:defRPr/>
            </a:pPr>
            <a:r>
              <a:rPr lang="en-US" sz="2400" dirty="0" smtClean="0"/>
              <a:t>By having a fire, a dominant vegetation may be helped by the occurrence of wildfires</a:t>
            </a:r>
          </a:p>
          <a:p>
            <a:pPr marL="982980" lvl="2" indent="-342900">
              <a:defRPr/>
            </a:pPr>
            <a:r>
              <a:rPr lang="en-US" sz="2400" dirty="0" smtClean="0"/>
              <a:t>Burning plant material recycles nutrients by quickly decomposing organic matter and allowing new plants to grow</a:t>
            </a:r>
          </a:p>
        </p:txBody>
      </p:sp>
      <p:sp>
        <p:nvSpPr>
          <p:cNvPr id="3" name="Title 2"/>
          <p:cNvSpPr>
            <a:spLocks noGrp="1"/>
          </p:cNvSpPr>
          <p:nvPr>
            <p:ph type="title" idx="4294967295"/>
          </p:nvPr>
        </p:nvSpPr>
        <p:spPr>
          <a:xfrm>
            <a:off x="457200" y="0"/>
            <a:ext cx="8229600" cy="1143000"/>
          </a:xfrm>
        </p:spPr>
        <p:txBody>
          <a:bodyPr>
            <a:normAutofit/>
          </a:bodyPr>
          <a:lstStyle/>
          <a:p>
            <a:pPr>
              <a:defRPr/>
            </a:pPr>
            <a:r>
              <a:rPr lang="en-US" sz="3600" dirty="0" smtClean="0"/>
              <a:t>Natural Service Functions of Wildfires</a:t>
            </a:r>
            <a:endParaRPr lang="en-US" sz="3600" dirty="0"/>
          </a:p>
        </p:txBody>
      </p:sp>
    </p:spTree>
    <p:extLst>
      <p:ext uri="{BB962C8B-B14F-4D97-AF65-F5344CB8AC3E}">
        <p14:creationId xmlns:p14="http://schemas.microsoft.com/office/powerpoint/2010/main" val="3966327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04800"/>
            <a:ext cx="8001000" cy="914400"/>
          </a:xfrm>
        </p:spPr>
        <p:txBody>
          <a:bodyPr>
            <a:normAutofit/>
          </a:bodyPr>
          <a:lstStyle/>
          <a:p>
            <a:pPr>
              <a:defRPr/>
            </a:pPr>
            <a:r>
              <a:rPr lang="en-US" sz="4000" dirty="0" smtClean="0"/>
              <a:t>Minimizing the Impac</a:t>
            </a:r>
            <a:r>
              <a:rPr lang="en-US" sz="4000" dirty="0"/>
              <a:t>t</a:t>
            </a:r>
            <a:r>
              <a:rPr lang="en-US" sz="4000" dirty="0" smtClean="0"/>
              <a:t> Hazard</a:t>
            </a:r>
            <a:endParaRPr lang="en-US" sz="4000" dirty="0"/>
          </a:p>
        </p:txBody>
      </p:sp>
      <p:sp>
        <p:nvSpPr>
          <p:cNvPr id="3" name="Text Placeholder 2"/>
          <p:cNvSpPr>
            <a:spLocks noGrp="1"/>
          </p:cNvSpPr>
          <p:nvPr>
            <p:ph type="body" idx="4294967295"/>
          </p:nvPr>
        </p:nvSpPr>
        <p:spPr>
          <a:xfrm>
            <a:off x="685800" y="1143000"/>
            <a:ext cx="7543800" cy="5029200"/>
          </a:xfrm>
        </p:spPr>
        <p:txBody>
          <a:bodyPr>
            <a:noAutofit/>
          </a:bodyPr>
          <a:lstStyle/>
          <a:p>
            <a:pPr>
              <a:defRPr/>
            </a:pPr>
            <a:r>
              <a:rPr lang="en-US" b="1" dirty="0" smtClean="0"/>
              <a:t>How can we reduce the impact hazard?</a:t>
            </a:r>
          </a:p>
          <a:p>
            <a:pPr>
              <a:defRPr/>
            </a:pPr>
            <a:endParaRPr lang="en-US" dirty="0" smtClean="0"/>
          </a:p>
          <a:p>
            <a:pPr lvl="1">
              <a:defRPr/>
            </a:pPr>
            <a:r>
              <a:rPr lang="en-US" sz="2400" dirty="0" smtClean="0"/>
              <a:t>Identify nearby objects in our solar system</a:t>
            </a:r>
          </a:p>
          <a:p>
            <a:pPr lvl="1">
              <a:defRPr/>
            </a:pPr>
            <a:r>
              <a:rPr lang="en-US" sz="2400" dirty="0" smtClean="0"/>
              <a:t>Categorization of these objects which could cross the earth’s path has already begun</a:t>
            </a:r>
          </a:p>
          <a:p>
            <a:pPr lvl="1">
              <a:defRPr/>
            </a:pPr>
            <a:r>
              <a:rPr lang="en-US" sz="2400" dirty="0" smtClean="0"/>
              <a:t> Programs such as </a:t>
            </a:r>
            <a:r>
              <a:rPr lang="en-US" sz="2400" b="1" i="1" dirty="0" smtClean="0"/>
              <a:t>Spacewatch</a:t>
            </a:r>
            <a:r>
              <a:rPr lang="en-US" sz="2400" dirty="0" smtClean="0"/>
              <a:t> and </a:t>
            </a:r>
            <a:r>
              <a:rPr lang="en-US" sz="2400" b="1" i="1" dirty="0" smtClean="0"/>
              <a:t>Near-Earth Asteroid Tracking</a:t>
            </a:r>
            <a:r>
              <a:rPr lang="en-US" sz="2400" b="1" dirty="0" smtClean="0"/>
              <a:t> Project (Neat)</a:t>
            </a:r>
            <a:r>
              <a:rPr lang="en-US" sz="2400" dirty="0" smtClean="0"/>
              <a:t> are in place to watch the skies</a:t>
            </a:r>
          </a:p>
        </p:txBody>
      </p:sp>
    </p:spTree>
    <p:extLst>
      <p:ext uri="{BB962C8B-B14F-4D97-AF65-F5344CB8AC3E}">
        <p14:creationId xmlns:p14="http://schemas.microsoft.com/office/powerpoint/2010/main" val="8114116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381000" y="1230572"/>
            <a:ext cx="8153400" cy="4865427"/>
          </a:xfrm>
        </p:spPr>
        <p:txBody>
          <a:bodyPr>
            <a:normAutofit/>
          </a:bodyPr>
          <a:lstStyle/>
          <a:p>
            <a:pPr>
              <a:defRPr/>
            </a:pPr>
            <a:r>
              <a:rPr lang="en-US" b="1" dirty="0" smtClean="0"/>
              <a:t>The Neat Project</a:t>
            </a:r>
          </a:p>
          <a:p>
            <a:pPr lvl="1">
              <a:defRPr/>
            </a:pPr>
            <a:r>
              <a:rPr lang="en-US" dirty="0" smtClean="0"/>
              <a:t>The </a:t>
            </a:r>
            <a:r>
              <a:rPr lang="en-US" dirty="0"/>
              <a:t>Neat Project uses digital imaging programs to measure which objects is moving towards the earth fastest</a:t>
            </a:r>
          </a:p>
          <a:p>
            <a:pPr lvl="1">
              <a:defRPr/>
            </a:pPr>
            <a:r>
              <a:rPr lang="en-US" dirty="0"/>
              <a:t>Tracking this objects is difficult since many of the objects will not return to visibility for  many decades or hundreds of years</a:t>
            </a:r>
          </a:p>
          <a:p>
            <a:pPr lvl="1">
              <a:defRPr/>
            </a:pPr>
            <a:r>
              <a:rPr lang="en-US" dirty="0"/>
              <a:t>This is good news because it could be several hundreds to thousands of years before there is a danger of this object coming close to the year, much less hitting the earth</a:t>
            </a:r>
          </a:p>
          <a:p>
            <a:pPr lvl="1">
              <a:defRPr/>
            </a:pPr>
            <a:r>
              <a:rPr lang="en-US" dirty="0"/>
              <a:t>There are about 20 million extraterrestrial bodies in a near-earth orbit which could potentially impact the earth, but this would be weal and probably would explode before they hit the </a:t>
            </a:r>
            <a:r>
              <a:rPr lang="en-US" dirty="0" smtClean="0"/>
              <a:t>earth</a:t>
            </a:r>
            <a:endParaRPr lang="en-US" dirty="0"/>
          </a:p>
        </p:txBody>
      </p:sp>
      <p:sp>
        <p:nvSpPr>
          <p:cNvPr id="5" name="Title 1"/>
          <p:cNvSpPr txBox="1">
            <a:spLocks/>
          </p:cNvSpPr>
          <p:nvPr/>
        </p:nvSpPr>
        <p:spPr>
          <a:xfrm>
            <a:off x="762000" y="31845"/>
            <a:ext cx="80010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4000" dirty="0" smtClean="0"/>
              <a:t>Minimizing the Impact Hazard</a:t>
            </a:r>
            <a:endParaRPr lang="en-US" sz="4000" dirty="0"/>
          </a:p>
        </p:txBody>
      </p:sp>
    </p:spTree>
    <p:extLst>
      <p:ext uri="{BB962C8B-B14F-4D97-AF65-F5344CB8AC3E}">
        <p14:creationId xmlns:p14="http://schemas.microsoft.com/office/powerpoint/2010/main" val="11697029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381000"/>
            <a:ext cx="8763000" cy="685800"/>
          </a:xfrm>
        </p:spPr>
        <p:txBody>
          <a:bodyPr>
            <a:noAutofit/>
          </a:bodyPr>
          <a:lstStyle/>
          <a:p>
            <a:pPr>
              <a:defRPr/>
            </a:pPr>
            <a:r>
              <a:rPr lang="en-US" sz="3600" dirty="0"/>
              <a:t>Minimizing the Impact Hazard</a:t>
            </a:r>
          </a:p>
        </p:txBody>
      </p:sp>
      <p:sp>
        <p:nvSpPr>
          <p:cNvPr id="3" name="Text Placeholder 2"/>
          <p:cNvSpPr>
            <a:spLocks noGrp="1"/>
          </p:cNvSpPr>
          <p:nvPr>
            <p:ph type="body" idx="4294967295"/>
          </p:nvPr>
        </p:nvSpPr>
        <p:spPr>
          <a:xfrm>
            <a:off x="304800" y="1143000"/>
            <a:ext cx="8686800" cy="4953000"/>
          </a:xfrm>
        </p:spPr>
        <p:txBody>
          <a:bodyPr>
            <a:normAutofit/>
          </a:bodyPr>
          <a:lstStyle/>
          <a:p>
            <a:pPr>
              <a:defRPr/>
            </a:pPr>
            <a:r>
              <a:rPr lang="en-US" dirty="0" smtClean="0"/>
              <a:t>Creation of the Torino Impact Hazard Scale</a:t>
            </a:r>
          </a:p>
          <a:p>
            <a:pPr lvl="1">
              <a:defRPr/>
            </a:pPr>
            <a:r>
              <a:rPr lang="en-US" dirty="0" smtClean="0"/>
              <a:t>Developed by NASA as a technical review process for the predictions of earthquakes and pending impacts</a:t>
            </a:r>
          </a:p>
          <a:p>
            <a:pPr lvl="1">
              <a:defRPr/>
            </a:pPr>
            <a:r>
              <a:rPr lang="en-US" dirty="0" smtClean="0"/>
              <a:t>This would be a survey to be used for classifications of potentially hazardous bodies and follow them </a:t>
            </a:r>
          </a:p>
          <a:p>
            <a:pPr lvl="1">
              <a:defRPr/>
            </a:pPr>
            <a:r>
              <a:rPr lang="en-US" dirty="0" smtClean="0"/>
              <a:t>This survey would track this objects in case they look like they are going to enter the atmosphere</a:t>
            </a:r>
          </a:p>
          <a:p>
            <a:pPr lvl="1">
              <a:defRPr/>
            </a:pPr>
            <a:r>
              <a:rPr lang="en-US" dirty="0" smtClean="0"/>
              <a:t>If an object is found to be heading towards the earth the plans to eliminate the object is limited</a:t>
            </a:r>
          </a:p>
          <a:p>
            <a:pPr lvl="1">
              <a:defRPr/>
            </a:pPr>
            <a:r>
              <a:rPr lang="en-US" dirty="0" smtClean="0"/>
              <a:t>A scale was developed to explain how hazardous the impact might be and what action should be taken</a:t>
            </a:r>
          </a:p>
        </p:txBody>
      </p:sp>
    </p:spTree>
    <p:extLst>
      <p:ext uri="{BB962C8B-B14F-4D97-AF65-F5344CB8AC3E}">
        <p14:creationId xmlns:p14="http://schemas.microsoft.com/office/powerpoint/2010/main" val="10672413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class\class\Natural Hazards\Chapters\Chapter 14\Torino Impact Hazard sca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7543800" cy="437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508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a:xfrm>
            <a:off x="1143000" y="152400"/>
            <a:ext cx="6934200" cy="1143000"/>
          </a:xfrm>
        </p:spPr>
        <p:txBody>
          <a:bodyPr/>
          <a:lstStyle/>
          <a:p>
            <a:pPr eaLnBrk="1" hangingPunct="1"/>
            <a:r>
              <a:rPr lang="en-US" sz="4400" dirty="0" smtClean="0"/>
              <a:t>Earth’s Place  in Space</a:t>
            </a:r>
            <a:endParaRPr lang="en-US" altLang="en-US" sz="4400" dirty="0" smtClean="0"/>
          </a:p>
        </p:txBody>
      </p:sp>
      <p:sp>
        <p:nvSpPr>
          <p:cNvPr id="31747" name="Text Placeholder 2"/>
          <p:cNvSpPr>
            <a:spLocks noGrp="1"/>
          </p:cNvSpPr>
          <p:nvPr>
            <p:ph type="body" idx="4294967295"/>
          </p:nvPr>
        </p:nvSpPr>
        <p:spPr>
          <a:xfrm>
            <a:off x="762000" y="1295400"/>
            <a:ext cx="8077200" cy="4648200"/>
          </a:xfrm>
        </p:spPr>
        <p:txBody>
          <a:bodyPr/>
          <a:lstStyle/>
          <a:p>
            <a:pPr eaLnBrk="1" hangingPunct="1"/>
            <a:r>
              <a:rPr lang="en-US" altLang="en-US" dirty="0" smtClean="0"/>
              <a:t>The cloud refers to the </a:t>
            </a:r>
            <a:r>
              <a:rPr lang="en-US" altLang="en-US" u="sng" dirty="0" smtClean="0"/>
              <a:t>origin of the earth – 4.6 million years ago</a:t>
            </a:r>
          </a:p>
          <a:p>
            <a:pPr eaLnBrk="1" hangingPunct="1"/>
            <a:r>
              <a:rPr lang="en-US" altLang="en-US" dirty="0" smtClean="0"/>
              <a:t>We can go back further – </a:t>
            </a:r>
            <a:r>
              <a:rPr lang="en-US" altLang="en-US" u="sng" dirty="0" smtClean="0"/>
              <a:t>14 billion years to the start of the universe – The Big Bang</a:t>
            </a:r>
          </a:p>
          <a:p>
            <a:pPr eaLnBrk="1" hangingPunct="1"/>
            <a:r>
              <a:rPr lang="en-US" altLang="en-US" dirty="0" smtClean="0"/>
              <a:t>The first stars formed within the first billion years, and they are still forming today</a:t>
            </a:r>
          </a:p>
          <a:p>
            <a:pPr lvl="1" eaLnBrk="1" hangingPunct="1"/>
            <a:r>
              <a:rPr lang="en-US" altLang="en-US" sz="2400" dirty="0" smtClean="0"/>
              <a:t>A star’s lifetime depends on its mass – large stars have higher internal pressure and burn up quicker than small stars</a:t>
            </a:r>
          </a:p>
          <a:p>
            <a:pPr lvl="1" eaLnBrk="1" hangingPunct="1"/>
            <a:r>
              <a:rPr lang="en-US" altLang="en-US" sz="2400" dirty="0" smtClean="0"/>
              <a:t>Our sun should last around </a:t>
            </a:r>
            <a:r>
              <a:rPr lang="en-US" altLang="en-US" sz="2400" u="sng" dirty="0" smtClean="0"/>
              <a:t>10 billion years </a:t>
            </a:r>
            <a:r>
              <a:rPr lang="en-US" altLang="en-US" sz="2400" dirty="0" smtClean="0"/>
              <a:t>– thus it is a “middle-aged” star.</a:t>
            </a:r>
          </a:p>
        </p:txBody>
      </p:sp>
    </p:spTree>
    <p:extLst>
      <p:ext uri="{BB962C8B-B14F-4D97-AF65-F5344CB8AC3E}">
        <p14:creationId xmlns:p14="http://schemas.microsoft.com/office/powerpoint/2010/main" val="2356231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1066800" y="0"/>
            <a:ext cx="7010400" cy="1143000"/>
          </a:xfrm>
        </p:spPr>
        <p:txBody>
          <a:bodyPr/>
          <a:lstStyle/>
          <a:p>
            <a:pPr eaLnBrk="1" hangingPunct="1"/>
            <a:r>
              <a:rPr lang="en-US" altLang="en-US" sz="4400" dirty="0" smtClean="0"/>
              <a:t>Earth’s Place in Space</a:t>
            </a:r>
          </a:p>
        </p:txBody>
      </p:sp>
      <p:sp>
        <p:nvSpPr>
          <p:cNvPr id="33795" name="Text Placeholder 3"/>
          <p:cNvSpPr>
            <a:spLocks noGrp="1"/>
          </p:cNvSpPr>
          <p:nvPr>
            <p:ph type="body" idx="4294967295"/>
          </p:nvPr>
        </p:nvSpPr>
        <p:spPr>
          <a:xfrm>
            <a:off x="304800" y="1143000"/>
            <a:ext cx="8229600" cy="5029200"/>
          </a:xfrm>
        </p:spPr>
        <p:txBody>
          <a:bodyPr rtlCol="0">
            <a:normAutofit/>
          </a:bodyPr>
          <a:lstStyle/>
          <a:p>
            <a:pPr marL="274320" indent="-274320" eaLnBrk="1" fontAlgn="auto" hangingPunct="1">
              <a:spcAft>
                <a:spcPts val="0"/>
              </a:spcAft>
              <a:buFont typeface="Arial" pitchFamily="34" charset="0"/>
              <a:buChar char="•"/>
              <a:defRPr/>
            </a:pPr>
            <a:r>
              <a:rPr lang="en-US" dirty="0" smtClean="0"/>
              <a:t>When a star dies:</a:t>
            </a:r>
          </a:p>
          <a:p>
            <a:pPr marL="594995" lvl="1" indent="-274320" eaLnBrk="1" fontAlgn="auto" hangingPunct="1">
              <a:spcAft>
                <a:spcPts val="0"/>
              </a:spcAft>
              <a:buFont typeface="Arial" pitchFamily="34" charset="0"/>
              <a:buChar char="•"/>
              <a:defRPr/>
            </a:pPr>
            <a:r>
              <a:rPr lang="en-US" sz="2400" dirty="0" smtClean="0"/>
              <a:t>It is spectacular: it forms a supernova</a:t>
            </a:r>
          </a:p>
          <a:p>
            <a:pPr marL="869633" lvl="2" indent="-274320" eaLnBrk="1" fontAlgn="auto" hangingPunct="1">
              <a:spcAft>
                <a:spcPts val="0"/>
              </a:spcAft>
              <a:buFont typeface="Arial" pitchFamily="34" charset="0"/>
              <a:buChar char="•"/>
              <a:defRPr/>
            </a:pPr>
            <a:r>
              <a:rPr lang="en-US" sz="2400" dirty="0" smtClean="0"/>
              <a:t>A </a:t>
            </a:r>
            <a:r>
              <a:rPr lang="en-US" sz="2400" i="1" dirty="0" smtClean="0"/>
              <a:t>supernova</a:t>
            </a:r>
            <a:r>
              <a:rPr lang="en-US" sz="2400" dirty="0" smtClean="0"/>
              <a:t> occurs when the star is no longer capable of sustaining its mass and collapses inward</a:t>
            </a:r>
          </a:p>
          <a:p>
            <a:pPr marL="869633" lvl="2" indent="-274320" eaLnBrk="1" fontAlgn="auto" hangingPunct="1">
              <a:spcAft>
                <a:spcPts val="0"/>
              </a:spcAft>
              <a:buFont typeface="Arial" pitchFamily="34" charset="0"/>
              <a:buChar char="•"/>
              <a:defRPr/>
            </a:pPr>
            <a:r>
              <a:rPr lang="en-US" sz="2400" dirty="0" smtClean="0"/>
              <a:t>Results in a high-energy explosion that scatters its mass into the void of space creating a vast </a:t>
            </a:r>
            <a:r>
              <a:rPr lang="en-US" sz="2400" i="1" dirty="0" smtClean="0"/>
              <a:t>nebula</a:t>
            </a:r>
          </a:p>
          <a:p>
            <a:pPr marL="869633" lvl="2" indent="-274320" eaLnBrk="1" fontAlgn="auto" hangingPunct="1">
              <a:spcAft>
                <a:spcPts val="0"/>
              </a:spcAft>
              <a:buFont typeface="Arial" pitchFamily="34" charset="0"/>
              <a:buChar char="•"/>
              <a:defRPr/>
            </a:pPr>
            <a:r>
              <a:rPr lang="en-US" sz="2400" dirty="0" smtClean="0"/>
              <a:t>Gravity takes over and within the nebula matter begins to collapse back inward and new stars are born in what is called a </a:t>
            </a:r>
            <a:r>
              <a:rPr lang="en-US" sz="2400" i="1" dirty="0" smtClean="0"/>
              <a:t>solar nebula.</a:t>
            </a:r>
            <a:endParaRPr lang="en-US" sz="2400" dirty="0" smtClean="0"/>
          </a:p>
          <a:p>
            <a:pPr marL="869633" lvl="2" indent="-274320" eaLnBrk="1" fontAlgn="auto" hangingPunct="1">
              <a:spcAft>
                <a:spcPts val="0"/>
              </a:spcAft>
              <a:buFont typeface="Arial" pitchFamily="34" charset="0"/>
              <a:buChar char="•"/>
              <a:defRPr/>
            </a:pPr>
            <a:r>
              <a:rPr lang="en-US" sz="2400" dirty="0" smtClean="0"/>
              <a:t>Our sun was formed from such nebula 5 billion years ago</a:t>
            </a:r>
          </a:p>
        </p:txBody>
      </p:sp>
    </p:spTree>
    <p:extLst>
      <p:ext uri="{BB962C8B-B14F-4D97-AF65-F5344CB8AC3E}">
        <p14:creationId xmlns:p14="http://schemas.microsoft.com/office/powerpoint/2010/main" val="3569313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1066800" y="0"/>
            <a:ext cx="7010400" cy="1143000"/>
          </a:xfrm>
        </p:spPr>
        <p:txBody>
          <a:bodyPr/>
          <a:lstStyle/>
          <a:p>
            <a:pPr eaLnBrk="1" hangingPunct="1"/>
            <a:r>
              <a:rPr lang="en-US" altLang="en-US" sz="4400" dirty="0" smtClean="0"/>
              <a:t>Earth’s Place in Space</a:t>
            </a:r>
          </a:p>
        </p:txBody>
      </p:sp>
      <p:sp>
        <p:nvSpPr>
          <p:cNvPr id="33795" name="Text Placeholder 3"/>
          <p:cNvSpPr>
            <a:spLocks noGrp="1"/>
          </p:cNvSpPr>
          <p:nvPr>
            <p:ph type="body" idx="4294967295"/>
          </p:nvPr>
        </p:nvSpPr>
        <p:spPr>
          <a:xfrm>
            <a:off x="304800" y="1143000"/>
            <a:ext cx="8610600" cy="5029200"/>
          </a:xfrm>
        </p:spPr>
        <p:txBody>
          <a:bodyPr rtlCol="0">
            <a:noAutofit/>
          </a:bodyPr>
          <a:lstStyle/>
          <a:p>
            <a:pPr marL="274320" indent="-274320" eaLnBrk="1" fontAlgn="auto" hangingPunct="1">
              <a:spcAft>
                <a:spcPts val="0"/>
              </a:spcAft>
              <a:buFont typeface="Arial" pitchFamily="34" charset="0"/>
              <a:buChar char="•"/>
              <a:defRPr/>
            </a:pPr>
            <a:r>
              <a:rPr lang="en-US" dirty="0" smtClean="0"/>
              <a:t>As the </a:t>
            </a:r>
            <a:r>
              <a:rPr lang="en-US" u="sng" dirty="0" smtClean="0"/>
              <a:t>sun grew, using 99.8% of the matter in the solar system and the solar nebula condensed</a:t>
            </a:r>
          </a:p>
          <a:p>
            <a:pPr marL="274320" indent="-274320" eaLnBrk="1" fontAlgn="auto" hangingPunct="1">
              <a:spcAft>
                <a:spcPts val="0"/>
              </a:spcAft>
              <a:buFont typeface="Arial" pitchFamily="34" charset="0"/>
              <a:buChar char="•"/>
              <a:defRPr/>
            </a:pPr>
            <a:r>
              <a:rPr lang="en-US" dirty="0" smtClean="0"/>
              <a:t>Solar orbit rings began to form much like those around Saturn</a:t>
            </a:r>
          </a:p>
          <a:p>
            <a:pPr marL="274320" indent="-274320" eaLnBrk="1" fontAlgn="auto" hangingPunct="1">
              <a:spcAft>
                <a:spcPts val="0"/>
              </a:spcAft>
              <a:buFont typeface="Arial" pitchFamily="34" charset="0"/>
              <a:buChar char="•"/>
              <a:defRPr/>
            </a:pPr>
            <a:r>
              <a:rPr lang="en-US" dirty="0" smtClean="0"/>
              <a:t>The largest, densest particles attracted to other particles to form the planetary system we have today</a:t>
            </a:r>
          </a:p>
          <a:p>
            <a:pPr marL="274320" indent="-274320" eaLnBrk="1" fontAlgn="auto" hangingPunct="1">
              <a:spcAft>
                <a:spcPts val="0"/>
              </a:spcAft>
              <a:buFont typeface="Arial" pitchFamily="34" charset="0"/>
              <a:buChar char="•"/>
              <a:defRPr/>
            </a:pPr>
            <a:r>
              <a:rPr lang="en-US" dirty="0" smtClean="0"/>
              <a:t>All the planets were bombarded by extraterrestrial objects</a:t>
            </a:r>
          </a:p>
          <a:p>
            <a:pPr marL="594995" lvl="1" indent="-274320" eaLnBrk="1" fontAlgn="auto" hangingPunct="1">
              <a:spcAft>
                <a:spcPts val="0"/>
              </a:spcAft>
              <a:buFont typeface="Arial" pitchFamily="34" charset="0"/>
              <a:buChar char="•"/>
              <a:defRPr/>
            </a:pPr>
            <a:r>
              <a:rPr lang="en-US" sz="2400" u="sng" dirty="0" smtClean="0"/>
              <a:t>One large one object ratcheted off the earth to become our moon</a:t>
            </a:r>
            <a:r>
              <a:rPr lang="en-US" sz="2400" dirty="0" smtClean="0"/>
              <a:t>.</a:t>
            </a:r>
          </a:p>
          <a:p>
            <a:pPr marL="274320" indent="-274320" eaLnBrk="1" fontAlgn="auto" hangingPunct="1">
              <a:spcAft>
                <a:spcPts val="0"/>
              </a:spcAft>
              <a:buFont typeface="Arial" pitchFamily="34" charset="0"/>
              <a:buChar char="•"/>
              <a:defRPr/>
            </a:pPr>
            <a:r>
              <a:rPr lang="en-US" dirty="0" smtClean="0"/>
              <a:t>Around </a:t>
            </a:r>
            <a:r>
              <a:rPr lang="en-US" u="sng" dirty="0" smtClean="0"/>
              <a:t>4.6 billion years ago, the basic solar system was formed including the earth</a:t>
            </a:r>
          </a:p>
          <a:p>
            <a:pPr marL="274320" indent="-274320" eaLnBrk="1" fontAlgn="auto" hangingPunct="1">
              <a:spcAft>
                <a:spcPts val="0"/>
              </a:spcAft>
              <a:buFont typeface="Arial" pitchFamily="34" charset="0"/>
              <a:buChar char="•"/>
              <a:defRPr/>
            </a:pPr>
            <a:r>
              <a:rPr lang="en-US" dirty="0" smtClean="0"/>
              <a:t>There were still bombardments but not as many.</a:t>
            </a:r>
          </a:p>
        </p:txBody>
      </p:sp>
    </p:spTree>
    <p:extLst>
      <p:ext uri="{BB962C8B-B14F-4D97-AF65-F5344CB8AC3E}">
        <p14:creationId xmlns:p14="http://schemas.microsoft.com/office/powerpoint/2010/main" val="3065906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class\class\Natural Hazards\Chapters\Chapter 14\History of the Eart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7086600" cy="5635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1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a:xfrm>
            <a:off x="609600" y="1219200"/>
            <a:ext cx="8382000" cy="4724400"/>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fontAlgn="auto">
              <a:spcAft>
                <a:spcPts val="0"/>
              </a:spcAft>
              <a:defRPr/>
            </a:pPr>
            <a:r>
              <a:rPr lang="en-US" b="1" dirty="0" smtClean="0"/>
              <a:t>Trillions of particles found throughout the solar system</a:t>
            </a:r>
          </a:p>
          <a:p>
            <a:pPr lvl="1" fontAlgn="auto">
              <a:spcAft>
                <a:spcPts val="0"/>
              </a:spcAft>
              <a:defRPr/>
            </a:pPr>
            <a:r>
              <a:rPr lang="en-US" b="1" dirty="0" smtClean="0"/>
              <a:t>Asteroids – </a:t>
            </a:r>
            <a:r>
              <a:rPr lang="en-US" dirty="0" smtClean="0"/>
              <a:t>diameter of 30 ft. to 620 miles.</a:t>
            </a:r>
          </a:p>
          <a:p>
            <a:pPr lvl="2" fontAlgn="auto">
              <a:spcAft>
                <a:spcPts val="0"/>
              </a:spcAft>
              <a:defRPr/>
            </a:pPr>
            <a:r>
              <a:rPr lang="en-US" dirty="0" smtClean="0"/>
              <a:t>Found in the asteroid belt between Mars and Jupiter</a:t>
            </a:r>
          </a:p>
          <a:p>
            <a:pPr lvl="1" fontAlgn="auto">
              <a:spcAft>
                <a:spcPts val="0"/>
              </a:spcAft>
              <a:defRPr/>
            </a:pPr>
            <a:r>
              <a:rPr lang="en-US" b="1" dirty="0" smtClean="0"/>
              <a:t>Meteoroids</a:t>
            </a:r>
            <a:r>
              <a:rPr lang="en-US" dirty="0" smtClean="0"/>
              <a:t> – created is asteroids collide, range in size from dust size to a few meters in diameter</a:t>
            </a:r>
          </a:p>
          <a:p>
            <a:pPr lvl="2" fontAlgn="auto">
              <a:spcAft>
                <a:spcPts val="0"/>
              </a:spcAft>
              <a:defRPr/>
            </a:pPr>
            <a:r>
              <a:rPr lang="en-US" dirty="0" smtClean="0"/>
              <a:t>They are called shooting stars when they streak across the sky at night</a:t>
            </a:r>
          </a:p>
          <a:p>
            <a:pPr lvl="2" fontAlgn="auto">
              <a:spcAft>
                <a:spcPts val="0"/>
              </a:spcAft>
              <a:defRPr/>
            </a:pPr>
            <a:r>
              <a:rPr lang="en-US" dirty="0" smtClean="0"/>
              <a:t>Occurring in large numbers creates a meteor shower</a:t>
            </a:r>
          </a:p>
          <a:p>
            <a:pPr lvl="1" fontAlgn="auto">
              <a:spcAft>
                <a:spcPts val="0"/>
              </a:spcAft>
              <a:defRPr/>
            </a:pPr>
            <a:r>
              <a:rPr lang="en-US" b="1" dirty="0" smtClean="0"/>
              <a:t>Comets </a:t>
            </a:r>
            <a:r>
              <a:rPr lang="en-US" dirty="0" smtClean="0"/>
              <a:t>– distinguished from meteoroids and asteroids by their glowing tail of gas and dust</a:t>
            </a:r>
          </a:p>
          <a:p>
            <a:pPr lvl="2" fontAlgn="auto">
              <a:spcAft>
                <a:spcPts val="0"/>
              </a:spcAft>
              <a:defRPr/>
            </a:pPr>
            <a:r>
              <a:rPr lang="en-US" dirty="0" smtClean="0"/>
              <a:t>Range in size from a few meters to a few hundred kilometers. </a:t>
            </a:r>
          </a:p>
          <a:p>
            <a:pPr lvl="2" fontAlgn="auto">
              <a:spcAft>
                <a:spcPts val="0"/>
              </a:spcAft>
              <a:defRPr/>
            </a:pPr>
            <a:r>
              <a:rPr lang="en-US" dirty="0" smtClean="0"/>
              <a:t>Composed of a rocky core surrounded by ice and covered in carbon-rich dust  </a:t>
            </a:r>
            <a:endParaRPr lang="en-US" b="1" dirty="0" smtClean="0"/>
          </a:p>
        </p:txBody>
      </p:sp>
      <p:sp>
        <p:nvSpPr>
          <p:cNvPr id="5" name="Title 1"/>
          <p:cNvSpPr txBox="1">
            <a:spLocks/>
          </p:cNvSpPr>
          <p:nvPr/>
        </p:nvSpPr>
        <p:spPr>
          <a:xfrm>
            <a:off x="381000" y="0"/>
            <a:ext cx="86106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altLang="en-US" sz="4000" dirty="0" smtClean="0"/>
              <a:t>Asteroids, Meteoroids, and Comets </a:t>
            </a:r>
          </a:p>
        </p:txBody>
      </p:sp>
    </p:spTree>
    <p:extLst>
      <p:ext uri="{BB962C8B-B14F-4D97-AF65-F5344CB8AC3E}">
        <p14:creationId xmlns:p14="http://schemas.microsoft.com/office/powerpoint/2010/main" val="2506477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4917" y="838200"/>
            <a:ext cx="5633638" cy="523220"/>
          </a:xfrm>
          <a:prstGeom prst="rect">
            <a:avLst/>
          </a:prstGeom>
          <a:noFill/>
        </p:spPr>
        <p:txBody>
          <a:bodyPr wrap="square" rtlCol="0">
            <a:spAutoFit/>
          </a:bodyPr>
          <a:lstStyle/>
          <a:p>
            <a:r>
              <a:rPr lang="en-US" sz="2800" b="1" dirty="0" smtClean="0"/>
              <a:t>Solar System and Asteroid </a:t>
            </a:r>
            <a:r>
              <a:rPr lang="en-US" sz="2800" b="1" dirty="0"/>
              <a:t>B</a:t>
            </a:r>
            <a:r>
              <a:rPr lang="en-US" sz="2800" b="1" dirty="0" smtClean="0"/>
              <a:t>elt</a:t>
            </a:r>
            <a:endParaRPr lang="en-US" sz="2800" b="1" dirty="0"/>
          </a:p>
        </p:txBody>
      </p:sp>
      <p:pic>
        <p:nvPicPr>
          <p:cNvPr id="1026" name="Picture 2" descr="F:\class\class\Natural Hazards\Chapters\Chapter 14\solar 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22777"/>
            <a:ext cx="8227533" cy="3992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922264"/>
      </p:ext>
    </p:extLst>
  </p:cSld>
  <p:clrMapOvr>
    <a:masterClrMapping/>
  </p:clrMapOvr>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1.xml><?xml version="1.0" encoding="utf-8"?>
<a:theme xmlns:a="http://schemas.openxmlformats.org/drawingml/2006/main" name="9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2.xml><?xml version="1.0" encoding="utf-8"?>
<a:theme xmlns:a="http://schemas.openxmlformats.org/drawingml/2006/main" name="10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3.xml><?xml version="1.0" encoding="utf-8"?>
<a:theme xmlns:a="http://schemas.openxmlformats.org/drawingml/2006/main" name="12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4.xml><?xml version="1.0" encoding="utf-8"?>
<a:theme xmlns:a="http://schemas.openxmlformats.org/drawingml/2006/main" name="13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5.xml><?xml version="1.0" encoding="utf-8"?>
<a:theme xmlns:a="http://schemas.openxmlformats.org/drawingml/2006/main" name="14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6.xml><?xml version="1.0" encoding="utf-8"?>
<a:theme xmlns:a="http://schemas.openxmlformats.org/drawingml/2006/main" name="15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7.xml><?xml version="1.0" encoding="utf-8"?>
<a:theme xmlns:a="http://schemas.openxmlformats.org/drawingml/2006/main" name="16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2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5.xml><?xml version="1.0" encoding="utf-8"?>
<a:theme xmlns:a="http://schemas.openxmlformats.org/drawingml/2006/main" name="3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6.xml><?xml version="1.0" encoding="utf-8"?>
<a:theme xmlns:a="http://schemas.openxmlformats.org/drawingml/2006/main" name="4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7.xml><?xml version="1.0" encoding="utf-8"?>
<a:theme xmlns:a="http://schemas.openxmlformats.org/drawingml/2006/main" name="5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8.xml><?xml version="1.0" encoding="utf-8"?>
<a:theme xmlns:a="http://schemas.openxmlformats.org/drawingml/2006/main" name="6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9.xml><?xml version="1.0" encoding="utf-8"?>
<a:theme xmlns:a="http://schemas.openxmlformats.org/drawingml/2006/main" name="7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6587</TotalTime>
  <Words>2677</Words>
  <Application>Microsoft Office PowerPoint</Application>
  <PresentationFormat>On-screen Show (4:3)</PresentationFormat>
  <Paragraphs>212</Paragraphs>
  <Slides>36</Slides>
  <Notes>1</Notes>
  <HiddenSlides>0</HiddenSlides>
  <MMClips>0</MMClips>
  <ScaleCrop>false</ScaleCrop>
  <HeadingPairs>
    <vt:vector size="4" baseType="variant">
      <vt:variant>
        <vt:lpstr>Theme</vt:lpstr>
      </vt:variant>
      <vt:variant>
        <vt:i4>17</vt:i4>
      </vt:variant>
      <vt:variant>
        <vt:lpstr>Slide Titles</vt:lpstr>
      </vt:variant>
      <vt:variant>
        <vt:i4>36</vt:i4>
      </vt:variant>
    </vt:vector>
  </HeadingPairs>
  <TitlesOfParts>
    <vt:vector size="53" baseType="lpstr">
      <vt:lpstr>Custom Design</vt:lpstr>
      <vt:lpstr>NewsPrint</vt:lpstr>
      <vt:lpstr>1_NewsPrint</vt:lpstr>
      <vt:lpstr>2_NewsPrint</vt:lpstr>
      <vt:lpstr>3_NewsPrint</vt:lpstr>
      <vt:lpstr>4_NewsPrint</vt:lpstr>
      <vt:lpstr>5_NewsPrint</vt:lpstr>
      <vt:lpstr>6_NewsPrint</vt:lpstr>
      <vt:lpstr>7_NewsPrint</vt:lpstr>
      <vt:lpstr>8_NewsPrint</vt:lpstr>
      <vt:lpstr>9_NewsPrint</vt:lpstr>
      <vt:lpstr>10_NewsPrint</vt:lpstr>
      <vt:lpstr>12_NewsPrint</vt:lpstr>
      <vt:lpstr>13_NewsPrint</vt:lpstr>
      <vt:lpstr>14_NewsPrint</vt:lpstr>
      <vt:lpstr>15_NewsPrint</vt:lpstr>
      <vt:lpstr>16_NewsPrint</vt:lpstr>
      <vt:lpstr>Impacts and Extinctions </vt:lpstr>
      <vt:lpstr>Learning Objectives</vt:lpstr>
      <vt:lpstr>Earth’s Place in Space</vt:lpstr>
      <vt:lpstr>Earth’s Place  in Space</vt:lpstr>
      <vt:lpstr>Earth’s Place in Space</vt:lpstr>
      <vt:lpstr>Earth’s Place in Space</vt:lpstr>
      <vt:lpstr>PowerPoint Presentation</vt:lpstr>
      <vt:lpstr>PowerPoint Presentation</vt:lpstr>
      <vt:lpstr>PowerPoint Presentation</vt:lpstr>
      <vt:lpstr>Airbursts and Impacts</vt:lpstr>
      <vt:lpstr>PowerPoint Presentation</vt:lpstr>
      <vt:lpstr>Impact Craters</vt:lpstr>
      <vt:lpstr>PowerPoint Presentation</vt:lpstr>
      <vt:lpstr>World Impacts </vt:lpstr>
      <vt:lpstr>PowerPoint Presentation</vt:lpstr>
      <vt:lpstr>Mass Extinctions</vt:lpstr>
      <vt:lpstr>Mass Extinctions</vt:lpstr>
      <vt:lpstr>PowerPoint Presentation</vt:lpstr>
      <vt:lpstr>PowerPoint Presentation</vt:lpstr>
      <vt:lpstr>Earth’s Mass-Extinction Events</vt:lpstr>
      <vt:lpstr>Earth’s Mass-Extinction Events</vt:lpstr>
      <vt:lpstr>Earth’s Mass-Extinction Events</vt:lpstr>
      <vt:lpstr>PowerPoint Presentation</vt:lpstr>
      <vt:lpstr>Earth’s Mass-Extinction Events</vt:lpstr>
      <vt:lpstr>Summarizing the K-T Extinction Event</vt:lpstr>
      <vt:lpstr>Summarizing the K-T Extinction Event</vt:lpstr>
      <vt:lpstr>PowerPoint Presentation</vt:lpstr>
      <vt:lpstr>Earth’s Mass-Extinction Events</vt:lpstr>
      <vt:lpstr>Earth’s Mass-Extinction Events</vt:lpstr>
      <vt:lpstr>Linkages with Other Natural Hazards</vt:lpstr>
      <vt:lpstr>Minimizing the Impact Hazard</vt:lpstr>
      <vt:lpstr>Natural Service Functions of Wildfires</vt:lpstr>
      <vt:lpstr>Minimizing the Impact Hazard</vt:lpstr>
      <vt:lpstr>PowerPoint Presentation</vt:lpstr>
      <vt:lpstr>Minimizing the Impact Hazard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348</cp:revision>
  <dcterms:created xsi:type="dcterms:W3CDTF">2007-09-03T15:50:30Z</dcterms:created>
  <dcterms:modified xsi:type="dcterms:W3CDTF">2014-03-30T23:00:58Z</dcterms:modified>
</cp:coreProperties>
</file>